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Comfortaa"/>
      <p:regular r:id="rId14"/>
      <p:bold r:id="rId15"/>
    </p:embeddedFont>
    <p:embeddedFont>
      <p:font typeface="Anton"/>
      <p:regular r:id="rId16"/>
    </p:embeddedFont>
    <p:embeddedFont>
      <p:font typeface="Georgia" panose="02040502050405020303" pitchFamily="18" charset="0"/>
      <p:regular r:id="rId17"/>
      <p:bold r:id="rId18"/>
      <p:italic r:id="rId19"/>
      <p:boldItalic r:id="rId20"/>
    </p:embeddedFont>
    <p:embeddedFont>
      <p:font typeface="Questrial" panose="020B0604020202020204" charset="0"/>
      <p:regular r:id="rId21"/>
    </p:embeddedFont>
    <p:embeddedFont>
      <p:font typeface="Architects Daughter" panose="020B0604020202020204" charset="0"/>
      <p:regular r:id="rId22"/>
    </p:embeddedFont>
    <p:embeddedFont>
      <p:font typeface="Merriweather" panose="020B0604020202020204" charset="0"/>
      <p:regular r:id="rId23"/>
      <p:bold r:id="rId24"/>
      <p:italic r:id="rId25"/>
      <p:boldItalic r:id="rId26"/>
    </p:embeddedFont>
    <p:embeddedFont>
      <p:font typeface="Antic Slab" panose="020B0604020202020204" charset="0"/>
      <p:regular r:id="rId27"/>
    </p:embeddedFont>
    <p:embeddedFont>
      <p:font typeface="Average" panose="020B0604020202020204" charset="0"/>
      <p:regular r:id="rId28"/>
    </p:embeddedFont>
    <p:embeddedFont>
      <p:font typeface="Domine"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25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0" y="4665575"/>
            <a:ext cx="9144000" cy="4779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title"/>
          </p:nvPr>
        </p:nvSpPr>
        <p:spPr>
          <a:xfrm>
            <a:off x="349300" y="334525"/>
            <a:ext cx="7407000" cy="6630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3200"/>
              <a:buNone/>
              <a:defRPr sz="3200" b="1">
                <a:solidFill>
                  <a:schemeClr val="dk1"/>
                </a:solidFill>
              </a:defRPr>
            </a:lvl1pPr>
            <a:lvl2pPr lvl="1" algn="l">
              <a:lnSpc>
                <a:spcPct val="100000"/>
              </a:lnSpc>
              <a:spcBef>
                <a:spcPts val="0"/>
              </a:spcBef>
              <a:spcAft>
                <a:spcPts val="0"/>
              </a:spcAft>
              <a:buClr>
                <a:schemeClr val="dk1"/>
              </a:buClr>
              <a:buSzPts val="3200"/>
              <a:buNone/>
              <a:defRPr sz="3200" b="1">
                <a:solidFill>
                  <a:schemeClr val="dk1"/>
                </a:solidFill>
              </a:defRPr>
            </a:lvl2pPr>
            <a:lvl3pPr lvl="2" algn="l">
              <a:lnSpc>
                <a:spcPct val="100000"/>
              </a:lnSpc>
              <a:spcBef>
                <a:spcPts val="0"/>
              </a:spcBef>
              <a:spcAft>
                <a:spcPts val="0"/>
              </a:spcAft>
              <a:buClr>
                <a:schemeClr val="dk1"/>
              </a:buClr>
              <a:buSzPts val="3200"/>
              <a:buNone/>
              <a:defRPr sz="3200" b="1">
                <a:solidFill>
                  <a:schemeClr val="dk1"/>
                </a:solidFill>
              </a:defRPr>
            </a:lvl3pPr>
            <a:lvl4pPr lvl="3" algn="l">
              <a:lnSpc>
                <a:spcPct val="100000"/>
              </a:lnSpc>
              <a:spcBef>
                <a:spcPts val="0"/>
              </a:spcBef>
              <a:spcAft>
                <a:spcPts val="0"/>
              </a:spcAft>
              <a:buClr>
                <a:schemeClr val="dk1"/>
              </a:buClr>
              <a:buSzPts val="3200"/>
              <a:buNone/>
              <a:defRPr sz="3200" b="1">
                <a:solidFill>
                  <a:schemeClr val="dk1"/>
                </a:solidFill>
              </a:defRPr>
            </a:lvl4pPr>
            <a:lvl5pPr lvl="4" algn="l">
              <a:lnSpc>
                <a:spcPct val="100000"/>
              </a:lnSpc>
              <a:spcBef>
                <a:spcPts val="0"/>
              </a:spcBef>
              <a:spcAft>
                <a:spcPts val="0"/>
              </a:spcAft>
              <a:buClr>
                <a:schemeClr val="dk1"/>
              </a:buClr>
              <a:buSzPts val="3200"/>
              <a:buNone/>
              <a:defRPr sz="3200" b="1">
                <a:solidFill>
                  <a:schemeClr val="dk1"/>
                </a:solidFill>
              </a:defRPr>
            </a:lvl5pPr>
            <a:lvl6pPr lvl="5" algn="l">
              <a:lnSpc>
                <a:spcPct val="100000"/>
              </a:lnSpc>
              <a:spcBef>
                <a:spcPts val="0"/>
              </a:spcBef>
              <a:spcAft>
                <a:spcPts val="0"/>
              </a:spcAft>
              <a:buClr>
                <a:schemeClr val="dk1"/>
              </a:buClr>
              <a:buSzPts val="3200"/>
              <a:buNone/>
              <a:defRPr sz="3200" b="1">
                <a:solidFill>
                  <a:schemeClr val="dk1"/>
                </a:solidFill>
              </a:defRPr>
            </a:lvl6pPr>
            <a:lvl7pPr lvl="6" algn="l">
              <a:lnSpc>
                <a:spcPct val="100000"/>
              </a:lnSpc>
              <a:spcBef>
                <a:spcPts val="0"/>
              </a:spcBef>
              <a:spcAft>
                <a:spcPts val="0"/>
              </a:spcAft>
              <a:buClr>
                <a:schemeClr val="dk1"/>
              </a:buClr>
              <a:buSzPts val="3200"/>
              <a:buNone/>
              <a:defRPr sz="3200" b="1">
                <a:solidFill>
                  <a:schemeClr val="dk1"/>
                </a:solidFill>
              </a:defRPr>
            </a:lvl7pPr>
            <a:lvl8pPr lvl="7" algn="l">
              <a:lnSpc>
                <a:spcPct val="100000"/>
              </a:lnSpc>
              <a:spcBef>
                <a:spcPts val="0"/>
              </a:spcBef>
              <a:spcAft>
                <a:spcPts val="0"/>
              </a:spcAft>
              <a:buClr>
                <a:schemeClr val="dk1"/>
              </a:buClr>
              <a:buSzPts val="3200"/>
              <a:buNone/>
              <a:defRPr sz="3200" b="1">
                <a:solidFill>
                  <a:schemeClr val="dk1"/>
                </a:solidFill>
              </a:defRPr>
            </a:lvl8pPr>
            <a:lvl9pPr lvl="8" algn="l">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54" name="Shape 54"/>
          <p:cNvSpPr txBox="1">
            <a:spLocks noGrp="1"/>
          </p:cNvSpPr>
          <p:nvPr>
            <p:ph type="body" idx="1"/>
          </p:nvPr>
        </p:nvSpPr>
        <p:spPr>
          <a:xfrm>
            <a:off x="349300" y="1147425"/>
            <a:ext cx="7407000" cy="31725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55" name="Shape 5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None/>
              <a:defRPr sz="1000">
                <a:solidFill>
                  <a:schemeClr val="lt1"/>
                </a:solidFill>
              </a:defRPr>
            </a:lvl1pPr>
            <a:lvl2pPr lvl="1" algn="r">
              <a:lnSpc>
                <a:spcPct val="100000"/>
              </a:lnSpc>
              <a:spcBef>
                <a:spcPts val="0"/>
              </a:spcBef>
              <a:spcAft>
                <a:spcPts val="0"/>
              </a:spcAft>
              <a:buNone/>
              <a:defRPr sz="1000">
                <a:solidFill>
                  <a:schemeClr val="lt1"/>
                </a:solidFill>
              </a:defRPr>
            </a:lvl2pPr>
            <a:lvl3pPr lvl="2" algn="r">
              <a:lnSpc>
                <a:spcPct val="100000"/>
              </a:lnSpc>
              <a:spcBef>
                <a:spcPts val="0"/>
              </a:spcBef>
              <a:spcAft>
                <a:spcPts val="0"/>
              </a:spcAft>
              <a:buNone/>
              <a:defRPr sz="1000">
                <a:solidFill>
                  <a:schemeClr val="lt1"/>
                </a:solidFill>
              </a:defRPr>
            </a:lvl3pPr>
            <a:lvl4pPr lvl="3" algn="r">
              <a:lnSpc>
                <a:spcPct val="100000"/>
              </a:lnSpc>
              <a:spcBef>
                <a:spcPts val="0"/>
              </a:spcBef>
              <a:spcAft>
                <a:spcPts val="0"/>
              </a:spcAft>
              <a:buNone/>
              <a:defRPr sz="1000">
                <a:solidFill>
                  <a:schemeClr val="lt1"/>
                </a:solidFill>
              </a:defRPr>
            </a:lvl4pPr>
            <a:lvl5pPr lvl="4" algn="r">
              <a:lnSpc>
                <a:spcPct val="100000"/>
              </a:lnSpc>
              <a:spcBef>
                <a:spcPts val="0"/>
              </a:spcBef>
              <a:spcAft>
                <a:spcPts val="0"/>
              </a:spcAft>
              <a:buNone/>
              <a:defRPr sz="1000">
                <a:solidFill>
                  <a:schemeClr val="lt1"/>
                </a:solidFill>
              </a:defRPr>
            </a:lvl5pPr>
            <a:lvl6pPr lvl="5" algn="r">
              <a:lnSpc>
                <a:spcPct val="100000"/>
              </a:lnSpc>
              <a:spcBef>
                <a:spcPts val="0"/>
              </a:spcBef>
              <a:spcAft>
                <a:spcPts val="0"/>
              </a:spcAft>
              <a:buNone/>
              <a:defRPr sz="1000">
                <a:solidFill>
                  <a:schemeClr val="lt1"/>
                </a:solidFill>
              </a:defRPr>
            </a:lvl6pPr>
            <a:lvl7pPr lvl="6" algn="r">
              <a:lnSpc>
                <a:spcPct val="100000"/>
              </a:lnSpc>
              <a:spcBef>
                <a:spcPts val="0"/>
              </a:spcBef>
              <a:spcAft>
                <a:spcPts val="0"/>
              </a:spcAft>
              <a:buNone/>
              <a:defRPr sz="1000">
                <a:solidFill>
                  <a:schemeClr val="lt1"/>
                </a:solidFill>
              </a:defRPr>
            </a:lvl7pPr>
            <a:lvl8pPr lvl="7" algn="r">
              <a:lnSpc>
                <a:spcPct val="100000"/>
              </a:lnSpc>
              <a:spcBef>
                <a:spcPts val="0"/>
              </a:spcBef>
              <a:spcAft>
                <a:spcPts val="0"/>
              </a:spcAft>
              <a:buNone/>
              <a:defRPr sz="1000">
                <a:solidFill>
                  <a:schemeClr val="lt1"/>
                </a:solidFill>
              </a:defRPr>
            </a:lvl8pPr>
            <a:lvl9pPr lvl="8" algn="r">
              <a:lnSpc>
                <a:spcPct val="100000"/>
              </a:lnSpc>
              <a:spcBef>
                <a:spcPts val="0"/>
              </a:spcBef>
              <a:spcAft>
                <a:spcPts val="0"/>
              </a:spcAft>
              <a:buNone/>
              <a:defRPr sz="1000">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cte.org/library/NCTEFiles/Resources/Journals/CC/0242-nov2014/CC0242African.pd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people.virginia.edu/~rfd4b/" TargetMode="External"/><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www.youtube.com/watch?v=4xtM1FUgS-E" TargetMode="External"/><Relationship Id="rId4" Type="http://schemas.openxmlformats.org/officeDocument/2006/relationships/hyperlink" Target="https://www.youtube.com/watch?v=CwdMXj2p1TQ"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nikki-giovanni.com/" TargetMode="External"/><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youtu.be/084lIpz3yvY?t=33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alicewalkersgarden.com/"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hyperlink" Target="http://www.youtube.com/watch?v=3OqWCOQre6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ta-nehisicoates.com/"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youtube.com/watch?v=ihoi4THeEMI" TargetMode="External"/><Relationship Id="rId5" Type="http://schemas.openxmlformats.org/officeDocument/2006/relationships/hyperlink" Target="http://ta-nehisicoates.com/graphic-novels/black-panther-2016/" TargetMode="External"/><Relationship Id="rId4" Type="http://schemas.openxmlformats.org/officeDocument/2006/relationships/hyperlink" Target="http://ta-nehisicoates.com/books/between-the-world-and-me/"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youtube.com/watch?v=MXbw1mv7_hw" TargetMode="External"/><Relationship Id="rId5" Type="http://schemas.openxmlformats.org/officeDocument/2006/relationships/image" Target="../media/image9.png"/><Relationship Id="rId4" Type="http://schemas.openxmlformats.org/officeDocument/2006/relationships/hyperlink" Target="https://www.poetryfoundation.org/poets/maya-angelo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alterdeanmyers.net/"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hyperlink" Target="http://www.youtube.com/watch?v=DHirBQfvSG8"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www.jacquelinewoodson.com/" TargetMode="External"/><Relationship Id="rId7" Type="http://schemas.openxmlformats.org/officeDocument/2006/relationships/hyperlink" Target="http://www.youtube.com/watch?v=zXvxaByb95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hyperlink" Target="http://www.youtube.com/watch?v=5AMK951KiV8" TargetMode="External"/><Relationship Id="rId3" Type="http://schemas.openxmlformats.org/officeDocument/2006/relationships/hyperlink" Target="http://www.jasonwritesbooks.com/" TargetMode="External"/><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www.pippinproperties.com/authors/jason-reynolds/" TargetMode="External"/><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angiethomas.com/" TargetMode="External"/><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hyperlink" Target="http://www.youtube.com/watch?v=i8P7mvd0NQs" TargetMode="Externa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hyperlink" Target="http://www.youtube.com/watch?v=Q5D5PLI7kvc" TargetMode="External"/><Relationship Id="rId3" Type="http://schemas.openxmlformats.org/officeDocument/2006/relationships/hyperlink" Target="http://www.tonimorrisonsociety.org/" TargetMode="External"/><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49300" y="334525"/>
            <a:ext cx="7407000" cy="6630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a:t>AFRICAN AMERICAN READ- IN</a:t>
            </a:r>
            <a:endParaRPr/>
          </a:p>
        </p:txBody>
      </p:sp>
      <p:sp>
        <p:nvSpPr>
          <p:cNvPr id="61" name="Shape 61"/>
          <p:cNvSpPr txBox="1">
            <a:spLocks noGrp="1"/>
          </p:cNvSpPr>
          <p:nvPr>
            <p:ph type="body" idx="1"/>
          </p:nvPr>
        </p:nvSpPr>
        <p:spPr>
          <a:xfrm>
            <a:off x="415625" y="935200"/>
            <a:ext cx="7984800" cy="37200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1800" b="1">
                <a:solidFill>
                  <a:srgbClr val="1D1A1A"/>
                </a:solidFill>
                <a:highlight>
                  <a:srgbClr val="FFFFFF"/>
                </a:highlight>
              </a:rPr>
              <a:t>“The African American Read-In (AARI) . . . is built on an ambitious yet confident premise: that a school and community reading event can be an effective way to promote diversity in children’s literature, encourage young people to read, and shine a spotlight on African American authors.”</a:t>
            </a:r>
            <a:endParaRPr sz="1800" b="1">
              <a:solidFill>
                <a:srgbClr val="1D1A1A"/>
              </a:solidFill>
              <a:highlight>
                <a:srgbClr val="FFFFFF"/>
              </a:highlight>
            </a:endParaRPr>
          </a:p>
          <a:p>
            <a:pPr marL="0" lvl="0" indent="0" algn="ctr" rtl="0">
              <a:lnSpc>
                <a:spcPct val="175000"/>
              </a:lnSpc>
              <a:spcBef>
                <a:spcPts val="0"/>
              </a:spcBef>
              <a:spcAft>
                <a:spcPts val="0"/>
              </a:spcAft>
              <a:buClr>
                <a:schemeClr val="dk1"/>
              </a:buClr>
              <a:buSzPts val="1100"/>
              <a:buFont typeface="Arial"/>
              <a:buNone/>
            </a:pPr>
            <a:r>
              <a:rPr lang="en" sz="1400" b="1" u="sng">
                <a:solidFill>
                  <a:srgbClr val="0000FF"/>
                </a:solidFill>
                <a:hlinkClick r:id="rId3"/>
              </a:rPr>
              <a:t>NCTE </a:t>
            </a:r>
            <a:r>
              <a:rPr lang="en" sz="1400" b="1" i="1" u="sng">
                <a:solidFill>
                  <a:srgbClr val="0000FF"/>
                </a:solidFill>
                <a:hlinkClick r:id="rId3"/>
              </a:rPr>
              <a:t>Council Chronicle</a:t>
            </a:r>
            <a:r>
              <a:rPr lang="en" sz="1400" b="1" u="sng">
                <a:solidFill>
                  <a:srgbClr val="0000FF"/>
                </a:solidFill>
                <a:hlinkClick r:id="rId3"/>
              </a:rPr>
              <a:t>, November 2014 (National Council of Teachers of English)</a:t>
            </a:r>
            <a:endParaRPr sz="1400" b="1" u="sng">
              <a:solidFill>
                <a:srgbClr val="0000FF"/>
              </a:solidFill>
              <a:hlinkClick r:id="rId3"/>
            </a:endParaRPr>
          </a:p>
          <a:p>
            <a:pPr marL="0" lvl="0" indent="0" rtl="0">
              <a:lnSpc>
                <a:spcPct val="100000"/>
              </a:lnSpc>
              <a:spcBef>
                <a:spcPts val="0"/>
              </a:spcBef>
              <a:spcAft>
                <a:spcPts val="0"/>
              </a:spcAft>
              <a:buNone/>
            </a:pPr>
            <a:r>
              <a:rPr lang="en" sz="1200">
                <a:solidFill>
                  <a:srgbClr val="1D1A1A"/>
                </a:solidFill>
              </a:rPr>
              <a:t> </a:t>
            </a:r>
            <a:r>
              <a:rPr lang="en" sz="1000" b="1">
                <a:solidFill>
                  <a:srgbClr val="000000"/>
                </a:solidFill>
              </a:rPr>
              <a:t>										</a:t>
            </a:r>
            <a:endParaRPr sz="1000" b="1">
              <a:solidFill>
                <a:srgbClr val="000000"/>
              </a:solidFill>
            </a:endParaRPr>
          </a:p>
          <a:p>
            <a:pPr marL="0" lvl="0" indent="0" rtl="0">
              <a:lnSpc>
                <a:spcPct val="100000"/>
              </a:lnSpc>
              <a:spcBef>
                <a:spcPts val="0"/>
              </a:spcBef>
              <a:spcAft>
                <a:spcPts val="0"/>
              </a:spcAft>
              <a:buNone/>
            </a:pPr>
            <a:r>
              <a:rPr lang="en" sz="1400" b="1">
                <a:solidFill>
                  <a:srgbClr val="000000"/>
                </a:solidFill>
              </a:rPr>
              <a:t>The National African American Read-In is the nation's oldest event dedicated to diversity in literature. It was established in 1990 by the Black Caucus of the National Council of Teachers of English to make literacy a significant part of Black History Month.</a:t>
            </a:r>
            <a:endParaRPr sz="1400" b="1">
              <a:solidFill>
                <a:srgbClr val="000000"/>
              </a:solidFill>
            </a:endParaRPr>
          </a:p>
          <a:p>
            <a:pPr marL="0" lvl="0" indent="0" rtl="0">
              <a:lnSpc>
                <a:spcPct val="100000"/>
              </a:lnSpc>
              <a:spcBef>
                <a:spcPts val="0"/>
              </a:spcBef>
              <a:spcAft>
                <a:spcPts val="0"/>
              </a:spcAft>
              <a:buNone/>
            </a:pPr>
            <a:endParaRPr sz="1400" b="1">
              <a:solidFill>
                <a:srgbClr val="000000"/>
              </a:solidFill>
            </a:endParaRPr>
          </a:p>
          <a:p>
            <a:pPr marL="0" lvl="0" indent="0" rtl="0">
              <a:lnSpc>
                <a:spcPct val="100000"/>
              </a:lnSpc>
              <a:spcBef>
                <a:spcPts val="0"/>
              </a:spcBef>
              <a:spcAft>
                <a:spcPts val="0"/>
              </a:spcAft>
              <a:buNone/>
            </a:pPr>
            <a:endParaRPr sz="1400" b="1">
              <a:solidFill>
                <a:srgbClr val="000000"/>
              </a:solidFill>
            </a:endParaRPr>
          </a:p>
          <a:p>
            <a:pPr marL="0" lvl="0" indent="0">
              <a:spcBef>
                <a:spcPts val="0"/>
              </a:spcBef>
              <a:spcAft>
                <a:spcPts val="0"/>
              </a:spcAft>
              <a:buNone/>
            </a:pPr>
            <a:r>
              <a:rPr lang="en" sz="1400" b="1" i="1">
                <a:solidFill>
                  <a:srgbClr val="000000"/>
                </a:solidFill>
              </a:rPr>
              <a:t>Slideshow researched and compiled by Chippewa Falls Senior High School’s National English Honor Society--Cardinal Chapter (Info taken from authors’ websites)</a:t>
            </a:r>
            <a:endParaRPr sz="1400" b="1" i="1">
              <a:solidFill>
                <a:srgbClr val="000000"/>
              </a:solidFill>
            </a:endParaRPr>
          </a:p>
          <a:p>
            <a:pPr marL="0" lvl="0" indent="0">
              <a:spcBef>
                <a:spcPts val="1600"/>
              </a:spcBef>
              <a:spcAft>
                <a:spcPts val="1600"/>
              </a:spcAft>
              <a:buNone/>
            </a:pPr>
            <a:r>
              <a:rPr lang="en" sz="1800" b="1" i="1">
                <a:solidFill>
                  <a:srgbClr val="000000"/>
                </a:solidFill>
              </a:rPr>
              <a:t>I</a:t>
            </a:r>
            <a:endParaRPr sz="1800" b="1" i="1">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a:solidFill>
                  <a:schemeClr val="hlink"/>
                </a:solidFill>
                <a:latin typeface="Antic Slab"/>
                <a:ea typeface="Antic Slab"/>
                <a:cs typeface="Antic Slab"/>
                <a:sym typeface="Antic Slab"/>
                <a:hlinkClick r:id="rId3"/>
              </a:rPr>
              <a:t>Rita Dove</a:t>
            </a:r>
            <a:r>
              <a:rPr lang="en"/>
              <a:t> </a:t>
            </a:r>
            <a:endParaRPr/>
          </a:p>
        </p:txBody>
      </p:sp>
      <p:sp>
        <p:nvSpPr>
          <p:cNvPr id="149" name="Shape 1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000000"/>
                </a:solidFill>
                <a:latin typeface="Antic Slab"/>
                <a:ea typeface="Antic Slab"/>
                <a:cs typeface="Antic Slab"/>
                <a:sym typeface="Antic Slab"/>
              </a:rPr>
              <a:t>Contemporary poet</a:t>
            </a:r>
            <a:endParaRPr b="1">
              <a:solidFill>
                <a:srgbClr val="000000"/>
              </a:solidFill>
              <a:latin typeface="Antic Slab"/>
              <a:ea typeface="Antic Slab"/>
              <a:cs typeface="Antic Slab"/>
              <a:sym typeface="Antic Slab"/>
            </a:endParaRPr>
          </a:p>
          <a:p>
            <a:pPr marL="0" lvl="0" indent="0" rtl="0">
              <a:spcBef>
                <a:spcPts val="1600"/>
              </a:spcBef>
              <a:spcAft>
                <a:spcPts val="0"/>
              </a:spcAft>
              <a:buNone/>
            </a:pPr>
            <a:r>
              <a:rPr lang="en" b="1">
                <a:solidFill>
                  <a:srgbClr val="000000"/>
                </a:solidFill>
                <a:latin typeface="Antic Slab"/>
                <a:ea typeface="Antic Slab"/>
                <a:cs typeface="Antic Slab"/>
                <a:sym typeface="Antic Slab"/>
              </a:rPr>
              <a:t>Born in Akron, OH, in 1952</a:t>
            </a:r>
            <a:endParaRPr b="1">
              <a:solidFill>
                <a:srgbClr val="000000"/>
              </a:solidFill>
              <a:latin typeface="Antic Slab"/>
              <a:ea typeface="Antic Slab"/>
              <a:cs typeface="Antic Slab"/>
              <a:sym typeface="Antic Slab"/>
            </a:endParaRPr>
          </a:p>
          <a:p>
            <a:pPr marL="0" lvl="0" indent="0" rtl="0">
              <a:spcBef>
                <a:spcPts val="1600"/>
              </a:spcBef>
              <a:spcAft>
                <a:spcPts val="0"/>
              </a:spcAft>
              <a:buNone/>
            </a:pPr>
            <a:r>
              <a:rPr lang="en" b="1">
                <a:solidFill>
                  <a:srgbClr val="000000"/>
                </a:solidFill>
                <a:latin typeface="Antic Slab"/>
                <a:ea typeface="Antic Slab"/>
                <a:cs typeface="Antic Slab"/>
                <a:sym typeface="Antic Slab"/>
              </a:rPr>
              <a:t>Served as Poet Laureate of the U.S. and Consultant to the Library of Congress (1993 to 1995) </a:t>
            </a:r>
            <a:endParaRPr b="1">
              <a:solidFill>
                <a:srgbClr val="000000"/>
              </a:solidFill>
              <a:latin typeface="Antic Slab"/>
              <a:ea typeface="Antic Slab"/>
              <a:cs typeface="Antic Slab"/>
              <a:sym typeface="Antic Slab"/>
            </a:endParaRPr>
          </a:p>
          <a:p>
            <a:pPr marL="457200" lvl="0" indent="-317500" rtl="0">
              <a:spcBef>
                <a:spcPts val="1600"/>
              </a:spcBef>
              <a:spcAft>
                <a:spcPts val="0"/>
              </a:spcAft>
              <a:buClr>
                <a:srgbClr val="000000"/>
              </a:buClr>
              <a:buSzPts val="1400"/>
              <a:buFont typeface="Antic Slab"/>
              <a:buChar char="❖"/>
            </a:pPr>
            <a:r>
              <a:rPr lang="en" b="1" u="sng">
                <a:solidFill>
                  <a:srgbClr val="0000FF"/>
                </a:solidFill>
                <a:latin typeface="Antic Slab"/>
                <a:ea typeface="Antic Slab"/>
                <a:cs typeface="Antic Slab"/>
                <a:sym typeface="Antic Slab"/>
                <a:hlinkClick r:id="rId4"/>
              </a:rPr>
              <a:t>Big Think Interview</a:t>
            </a:r>
            <a:r>
              <a:rPr lang="en" b="1">
                <a:solidFill>
                  <a:srgbClr val="0000FF"/>
                </a:solidFill>
                <a:uFill>
                  <a:noFill/>
                </a:uFill>
                <a:latin typeface="Antic Slab"/>
                <a:ea typeface="Antic Slab"/>
                <a:cs typeface="Antic Slab"/>
                <a:sym typeface="Antic Slab"/>
                <a:hlinkClick r:id="rId4"/>
              </a:rPr>
              <a:t> </a:t>
            </a:r>
            <a:r>
              <a:rPr lang="en" b="1">
                <a:solidFill>
                  <a:srgbClr val="000000"/>
                </a:solidFill>
                <a:latin typeface="Antic Slab"/>
                <a:ea typeface="Antic Slab"/>
                <a:cs typeface="Antic Slab"/>
                <a:sym typeface="Antic Slab"/>
              </a:rPr>
              <a:t>with Rita Dove </a:t>
            </a:r>
            <a:endParaRPr b="1">
              <a:solidFill>
                <a:srgbClr val="000000"/>
              </a:solidFill>
              <a:latin typeface="Antic Slab"/>
              <a:ea typeface="Antic Slab"/>
              <a:cs typeface="Antic Slab"/>
              <a:sym typeface="Antic Slab"/>
            </a:endParaRPr>
          </a:p>
          <a:p>
            <a:pPr marL="457200" lvl="0" indent="-317500" rtl="0">
              <a:lnSpc>
                <a:spcPct val="100000"/>
              </a:lnSpc>
              <a:spcBef>
                <a:spcPts val="0"/>
              </a:spcBef>
              <a:spcAft>
                <a:spcPts val="0"/>
              </a:spcAft>
              <a:buClr>
                <a:srgbClr val="000000"/>
              </a:buClr>
              <a:buSzPts val="1400"/>
              <a:buFont typeface="Antic Slab"/>
              <a:buChar char="❖"/>
            </a:pPr>
            <a:r>
              <a:rPr lang="en" b="1" u="sng">
                <a:solidFill>
                  <a:srgbClr val="0000FF"/>
                </a:solidFill>
                <a:latin typeface="Antic Slab"/>
                <a:ea typeface="Antic Slab"/>
                <a:cs typeface="Antic Slab"/>
                <a:sym typeface="Antic Slab"/>
                <a:hlinkClick r:id="rId5"/>
              </a:rPr>
              <a:t>White House Poetry Evening with Rita Dove</a:t>
            </a:r>
            <a:r>
              <a:rPr lang="en" b="1">
                <a:solidFill>
                  <a:srgbClr val="000000"/>
                </a:solidFill>
                <a:latin typeface="Antic Slab"/>
                <a:ea typeface="Antic Slab"/>
                <a:cs typeface="Antic Slab"/>
                <a:sym typeface="Antic Slab"/>
              </a:rPr>
              <a:t>-</a:t>
            </a:r>
            <a:endParaRPr b="1">
              <a:solidFill>
                <a:srgbClr val="000000"/>
              </a:solidFill>
              <a:latin typeface="Antic Slab"/>
              <a:ea typeface="Antic Slab"/>
              <a:cs typeface="Antic Slab"/>
              <a:sym typeface="Antic Slab"/>
            </a:endParaRPr>
          </a:p>
          <a:p>
            <a:pPr marL="0" lvl="0" indent="457200" rtl="0">
              <a:lnSpc>
                <a:spcPct val="100000"/>
              </a:lnSpc>
              <a:spcBef>
                <a:spcPts val="0"/>
              </a:spcBef>
              <a:spcAft>
                <a:spcPts val="0"/>
              </a:spcAft>
              <a:buNone/>
            </a:pPr>
            <a:r>
              <a:rPr lang="en" b="1">
                <a:solidFill>
                  <a:srgbClr val="000000"/>
                </a:solidFill>
                <a:latin typeface="Antic Slab"/>
                <a:ea typeface="Antic Slab"/>
                <a:cs typeface="Antic Slab"/>
                <a:sym typeface="Antic Slab"/>
              </a:rPr>
              <a:t> Heart to Heart</a:t>
            </a:r>
            <a:endParaRPr b="1">
              <a:solidFill>
                <a:srgbClr val="000000"/>
              </a:solidFill>
              <a:latin typeface="Antic Slab"/>
              <a:ea typeface="Antic Slab"/>
              <a:cs typeface="Antic Slab"/>
              <a:sym typeface="Antic Slab"/>
            </a:endParaRPr>
          </a:p>
          <a:p>
            <a:pPr marL="457200" lvl="0" indent="-342900" rtl="0">
              <a:lnSpc>
                <a:spcPct val="100000"/>
              </a:lnSpc>
              <a:spcBef>
                <a:spcPts val="0"/>
              </a:spcBef>
              <a:spcAft>
                <a:spcPts val="0"/>
              </a:spcAft>
              <a:buClr>
                <a:srgbClr val="000000"/>
              </a:buClr>
              <a:buSzPts val="1800"/>
              <a:buFont typeface="Antic Slab"/>
              <a:buChar char="➔"/>
            </a:pPr>
            <a:r>
              <a:rPr lang="en" b="1">
                <a:solidFill>
                  <a:srgbClr val="000000"/>
                </a:solidFill>
                <a:latin typeface="Antic Slab"/>
                <a:ea typeface="Antic Slab"/>
                <a:cs typeface="Antic Slab"/>
                <a:sym typeface="Antic Slab"/>
              </a:rPr>
              <a:t>Recipient of the Pulitzer Prize in Poetry in 1987</a:t>
            </a:r>
            <a:endParaRPr b="1">
              <a:solidFill>
                <a:srgbClr val="000000"/>
              </a:solidFill>
              <a:latin typeface="Antic Slab"/>
              <a:ea typeface="Antic Slab"/>
              <a:cs typeface="Antic Slab"/>
              <a:sym typeface="Antic Slab"/>
            </a:endParaRPr>
          </a:p>
          <a:p>
            <a:pPr marL="457200" lvl="0" indent="-342900" rtl="0">
              <a:lnSpc>
                <a:spcPct val="100000"/>
              </a:lnSpc>
              <a:spcBef>
                <a:spcPts val="0"/>
              </a:spcBef>
              <a:spcAft>
                <a:spcPts val="0"/>
              </a:spcAft>
              <a:buClr>
                <a:srgbClr val="000000"/>
              </a:buClr>
              <a:buSzPts val="1800"/>
              <a:buFont typeface="Antic Slab"/>
              <a:buChar char="➔"/>
            </a:pPr>
            <a:r>
              <a:rPr lang="en" b="1">
                <a:solidFill>
                  <a:srgbClr val="000000"/>
                </a:solidFill>
                <a:latin typeface="Antic Slab"/>
                <a:ea typeface="Antic Slab"/>
                <a:cs typeface="Antic Slab"/>
                <a:sym typeface="Antic Slab"/>
              </a:rPr>
              <a:t>Recipient of the 2011 National Medal of Arts from Barack Obama</a:t>
            </a:r>
            <a:endParaRPr b="1">
              <a:solidFill>
                <a:srgbClr val="000000"/>
              </a:solidFill>
              <a:latin typeface="Antic Slab"/>
              <a:ea typeface="Antic Slab"/>
              <a:cs typeface="Antic Slab"/>
              <a:sym typeface="Antic Slab"/>
            </a:endParaRPr>
          </a:p>
          <a:p>
            <a:pPr marL="0" lvl="0" indent="0" rtl="0">
              <a:spcBef>
                <a:spcPts val="0"/>
              </a:spcBef>
              <a:spcAft>
                <a:spcPts val="0"/>
              </a:spcAft>
              <a:buNone/>
            </a:pPr>
            <a:endParaRPr sz="1400">
              <a:solidFill>
                <a:srgbClr val="990000"/>
              </a:solidFill>
              <a:latin typeface="Domine"/>
              <a:ea typeface="Domine"/>
              <a:cs typeface="Domine"/>
              <a:sym typeface="Domine"/>
            </a:endParaRPr>
          </a:p>
          <a:p>
            <a:pPr marL="0" lvl="0" indent="0">
              <a:spcBef>
                <a:spcPts val="1600"/>
              </a:spcBef>
              <a:spcAft>
                <a:spcPts val="1600"/>
              </a:spcAft>
              <a:buNone/>
            </a:pPr>
            <a:endParaRPr/>
          </a:p>
        </p:txBody>
      </p:sp>
      <p:pic>
        <p:nvPicPr>
          <p:cNvPr id="150" name="Shape 150"/>
          <p:cNvPicPr preferRelativeResize="0"/>
          <p:nvPr/>
        </p:nvPicPr>
        <p:blipFill>
          <a:blip r:embed="rId6">
            <a:alphaModFix/>
          </a:blip>
          <a:stretch>
            <a:fillRect/>
          </a:stretch>
        </p:blipFill>
        <p:spPr>
          <a:xfrm>
            <a:off x="5158575" y="82943"/>
            <a:ext cx="1588900" cy="2094482"/>
          </a:xfrm>
          <a:prstGeom prst="rect">
            <a:avLst/>
          </a:prstGeom>
          <a:noFill/>
          <a:ln w="76200" cap="flat" cmpd="sng">
            <a:solidFill>
              <a:srgbClr val="990000"/>
            </a:solidFill>
            <a:prstDash val="solid"/>
            <a:round/>
            <a:headEnd type="none" w="sm" len="sm"/>
            <a:tailEnd type="none" w="sm" len="sm"/>
          </a:ln>
        </p:spPr>
      </p:pic>
      <p:pic>
        <p:nvPicPr>
          <p:cNvPr id="151" name="Shape 151"/>
          <p:cNvPicPr preferRelativeResize="0"/>
          <p:nvPr/>
        </p:nvPicPr>
        <p:blipFill>
          <a:blip r:embed="rId7">
            <a:alphaModFix/>
          </a:blip>
          <a:stretch>
            <a:fillRect/>
          </a:stretch>
        </p:blipFill>
        <p:spPr>
          <a:xfrm>
            <a:off x="7112550" y="197725"/>
            <a:ext cx="1392275" cy="1979700"/>
          </a:xfrm>
          <a:prstGeom prst="rect">
            <a:avLst/>
          </a:prstGeom>
          <a:noFill/>
          <a:ln>
            <a:noFill/>
          </a:ln>
        </p:spPr>
      </p:pic>
      <p:pic>
        <p:nvPicPr>
          <p:cNvPr id="152" name="Shape 152"/>
          <p:cNvPicPr preferRelativeResize="0"/>
          <p:nvPr/>
        </p:nvPicPr>
        <p:blipFill>
          <a:blip r:embed="rId8">
            <a:alphaModFix/>
          </a:blip>
          <a:stretch>
            <a:fillRect/>
          </a:stretch>
        </p:blipFill>
        <p:spPr>
          <a:xfrm>
            <a:off x="3472475" y="197725"/>
            <a:ext cx="1345850" cy="1979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latin typeface="Georgia"/>
                <a:ea typeface="Georgia"/>
                <a:cs typeface="Georgia"/>
                <a:sym typeface="Georgia"/>
                <a:hlinkClick r:id="rId3"/>
              </a:rPr>
              <a:t>Nikki Giovanni</a:t>
            </a:r>
            <a:endParaRPr>
              <a:latin typeface="Georgia"/>
              <a:ea typeface="Georgia"/>
              <a:cs typeface="Georgia"/>
              <a:sym typeface="Georgia"/>
            </a:endParaRPr>
          </a:p>
        </p:txBody>
      </p:sp>
      <p:sp>
        <p:nvSpPr>
          <p:cNvPr id="158" name="Shape 158"/>
          <p:cNvSpPr txBox="1">
            <a:spLocks noGrp="1"/>
          </p:cNvSpPr>
          <p:nvPr>
            <p:ph type="body" idx="1"/>
          </p:nvPr>
        </p:nvSpPr>
        <p:spPr>
          <a:xfrm>
            <a:off x="311700" y="12845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600" b="1">
              <a:solidFill>
                <a:srgbClr val="000000"/>
              </a:solidFill>
              <a:latin typeface="Georgia"/>
              <a:ea typeface="Georgia"/>
              <a:cs typeface="Georgia"/>
              <a:sym typeface="Georgia"/>
            </a:endParaRPr>
          </a:p>
          <a:p>
            <a:pPr marL="0" lvl="0" indent="0">
              <a:lnSpc>
                <a:spcPct val="100000"/>
              </a:lnSpc>
              <a:spcBef>
                <a:spcPts val="1600"/>
              </a:spcBef>
              <a:spcAft>
                <a:spcPts val="0"/>
              </a:spcAft>
              <a:buClr>
                <a:schemeClr val="dk1"/>
              </a:buClr>
              <a:buSzPts val="1100"/>
              <a:buFont typeface="Arial"/>
              <a:buNone/>
            </a:pPr>
            <a:r>
              <a:rPr lang="en" sz="1400" b="1">
                <a:solidFill>
                  <a:srgbClr val="000000"/>
                </a:solidFill>
                <a:latin typeface="Georgia"/>
                <a:ea typeface="Georgia"/>
                <a:cs typeface="Georgia"/>
                <a:sym typeface="Georgia"/>
              </a:rPr>
              <a:t>Poet - born in Knoxville, TN, on June 7, 1943.</a:t>
            </a:r>
            <a:endParaRPr sz="1400" b="1">
              <a:solidFill>
                <a:srgbClr val="000000"/>
              </a:solidFill>
              <a:latin typeface="Georgia"/>
              <a:ea typeface="Georgia"/>
              <a:cs typeface="Georgia"/>
              <a:sym typeface="Georgia"/>
            </a:endParaRPr>
          </a:p>
          <a:p>
            <a:pPr marL="0" lvl="0" indent="0">
              <a:lnSpc>
                <a:spcPct val="100000"/>
              </a:lnSpc>
              <a:spcBef>
                <a:spcPts val="1600"/>
              </a:spcBef>
              <a:spcAft>
                <a:spcPts val="0"/>
              </a:spcAft>
              <a:buClr>
                <a:schemeClr val="dk1"/>
              </a:buClr>
              <a:buSzPts val="1100"/>
              <a:buFont typeface="Arial"/>
              <a:buNone/>
            </a:pPr>
            <a:r>
              <a:rPr lang="en" sz="1400" b="1">
                <a:solidFill>
                  <a:srgbClr val="000000"/>
                </a:solidFill>
                <a:latin typeface="Georgia"/>
                <a:ea typeface="Georgia"/>
                <a:cs typeface="Georgia"/>
                <a:sym typeface="Georgia"/>
              </a:rPr>
              <a:t>Grew up in Cincinnati, OH, but returned to Knoxville each summer to visit  her  grandparents. </a:t>
            </a:r>
            <a:endParaRPr sz="1400" b="1">
              <a:solidFill>
                <a:srgbClr val="000000"/>
              </a:solidFill>
              <a:latin typeface="Georgia"/>
              <a:ea typeface="Georgia"/>
              <a:cs typeface="Georgia"/>
              <a:sym typeface="Georgia"/>
            </a:endParaRPr>
          </a:p>
          <a:p>
            <a:pPr marL="0" lvl="0" indent="0">
              <a:lnSpc>
                <a:spcPct val="100000"/>
              </a:lnSpc>
              <a:spcBef>
                <a:spcPts val="1600"/>
              </a:spcBef>
              <a:spcAft>
                <a:spcPts val="0"/>
              </a:spcAft>
              <a:buClr>
                <a:schemeClr val="dk1"/>
              </a:buClr>
              <a:buSzPts val="1100"/>
              <a:buFont typeface="Arial"/>
              <a:buNone/>
            </a:pPr>
            <a:r>
              <a:rPr lang="en" sz="1400" b="1">
                <a:solidFill>
                  <a:srgbClr val="000000"/>
                </a:solidFill>
                <a:latin typeface="Georgia"/>
                <a:ea typeface="Georgia"/>
                <a:cs typeface="Georgia"/>
                <a:sym typeface="Georgia"/>
              </a:rPr>
              <a:t>Since 1987, on the faculty at Virginia Tech, as a University Distinguished Professor. </a:t>
            </a:r>
            <a:endParaRPr sz="1400" b="1">
              <a:solidFill>
                <a:srgbClr val="000000"/>
              </a:solidFill>
              <a:latin typeface="Georgia"/>
              <a:ea typeface="Georgia"/>
              <a:cs typeface="Georgia"/>
              <a:sym typeface="Georgia"/>
            </a:endParaRPr>
          </a:p>
          <a:p>
            <a:pPr marL="0" lvl="0" indent="0">
              <a:lnSpc>
                <a:spcPct val="100000"/>
              </a:lnSpc>
              <a:spcBef>
                <a:spcPts val="1600"/>
              </a:spcBef>
              <a:spcAft>
                <a:spcPts val="0"/>
              </a:spcAft>
              <a:buClr>
                <a:schemeClr val="dk1"/>
              </a:buClr>
              <a:buSzPts val="1100"/>
              <a:buFont typeface="Arial"/>
              <a:buNone/>
            </a:pPr>
            <a:r>
              <a:rPr lang="en" sz="1400" b="1" u="sng">
                <a:solidFill>
                  <a:srgbClr val="0000FF"/>
                </a:solidFill>
                <a:latin typeface="Georgia"/>
                <a:ea typeface="Georgia"/>
                <a:cs typeface="Georgia"/>
                <a:sym typeface="Georgia"/>
                <a:hlinkClick r:id="rId4"/>
              </a:rPr>
              <a:t>Nikki Giovanni Gemini Reading Excerpt</a:t>
            </a:r>
            <a:endParaRPr sz="1400" b="1">
              <a:solidFill>
                <a:srgbClr val="0000FF"/>
              </a:solidFill>
              <a:latin typeface="Georgia"/>
              <a:ea typeface="Georgia"/>
              <a:cs typeface="Georgia"/>
              <a:sym typeface="Georgia"/>
            </a:endParaRPr>
          </a:p>
          <a:p>
            <a:pPr marL="457200" lvl="0" indent="-317500" rtl="0">
              <a:lnSpc>
                <a:spcPct val="100000"/>
              </a:lnSpc>
              <a:spcBef>
                <a:spcPts val="1600"/>
              </a:spcBef>
              <a:spcAft>
                <a:spcPts val="0"/>
              </a:spcAft>
              <a:buClr>
                <a:srgbClr val="000000"/>
              </a:buClr>
              <a:buSzPts val="1400"/>
              <a:buFont typeface="Georgia"/>
              <a:buChar char="●"/>
            </a:pPr>
            <a:r>
              <a:rPr lang="en" sz="1400" b="1">
                <a:solidFill>
                  <a:srgbClr val="000000"/>
                </a:solidFill>
                <a:highlight>
                  <a:srgbClr val="FFFFFF"/>
                </a:highlight>
                <a:latin typeface="Georgia"/>
                <a:ea typeface="Georgia"/>
                <a:cs typeface="Georgia"/>
                <a:sym typeface="Georgia"/>
              </a:rPr>
              <a:t>awarded an unprecedented  7 NAACP Image Awards</a:t>
            </a:r>
            <a:endParaRPr sz="1400" b="1">
              <a:solidFill>
                <a:srgbClr val="000000"/>
              </a:solidFill>
              <a:highlight>
                <a:srgbClr val="FFFFFF"/>
              </a:highlight>
              <a:latin typeface="Georgia"/>
              <a:ea typeface="Georgia"/>
              <a:cs typeface="Georgia"/>
              <a:sym typeface="Georgia"/>
            </a:endParaRPr>
          </a:p>
          <a:p>
            <a:pPr marL="457200" lvl="0" indent="-317500" rtl="0">
              <a:lnSpc>
                <a:spcPct val="100000"/>
              </a:lnSpc>
              <a:spcBef>
                <a:spcPts val="0"/>
              </a:spcBef>
              <a:spcAft>
                <a:spcPts val="0"/>
              </a:spcAft>
              <a:buClr>
                <a:srgbClr val="000000"/>
              </a:buClr>
              <a:buSzPts val="1400"/>
              <a:buFont typeface="Georgia"/>
              <a:buChar char="●"/>
            </a:pPr>
            <a:r>
              <a:rPr lang="en" sz="1400" b="1">
                <a:solidFill>
                  <a:srgbClr val="000000"/>
                </a:solidFill>
                <a:highlight>
                  <a:srgbClr val="FFFFFF"/>
                </a:highlight>
                <a:latin typeface="Georgia"/>
                <a:ea typeface="Georgia"/>
                <a:cs typeface="Georgia"/>
                <a:sym typeface="Georgia"/>
              </a:rPr>
              <a:t>nominated for a Grammy; been a finalist for  the  National Book Award</a:t>
            </a:r>
            <a:endParaRPr sz="1400" b="1">
              <a:solidFill>
                <a:srgbClr val="000000"/>
              </a:solidFill>
              <a:highlight>
                <a:srgbClr val="FFFFFF"/>
              </a:highlight>
              <a:latin typeface="Georgia"/>
              <a:ea typeface="Georgia"/>
              <a:cs typeface="Georgia"/>
              <a:sym typeface="Georgia"/>
            </a:endParaRPr>
          </a:p>
          <a:p>
            <a:pPr marL="457200" lvl="0" indent="-317500" rtl="0">
              <a:lnSpc>
                <a:spcPct val="100000"/>
              </a:lnSpc>
              <a:spcBef>
                <a:spcPts val="0"/>
              </a:spcBef>
              <a:spcAft>
                <a:spcPts val="0"/>
              </a:spcAft>
              <a:buClr>
                <a:srgbClr val="000000"/>
              </a:buClr>
              <a:buSzPts val="1400"/>
              <a:buFont typeface="Georgia"/>
              <a:buChar char="●"/>
            </a:pPr>
            <a:r>
              <a:rPr lang="en" sz="1400" b="1">
                <a:solidFill>
                  <a:srgbClr val="000000"/>
                </a:solidFill>
                <a:highlight>
                  <a:srgbClr val="FFFFFF"/>
                </a:highlight>
                <a:latin typeface="Georgia"/>
                <a:ea typeface="Georgia"/>
                <a:cs typeface="Georgia"/>
                <a:sym typeface="Georgia"/>
              </a:rPr>
              <a:t>authored 3 </a:t>
            </a:r>
            <a:r>
              <a:rPr lang="en" sz="1400" b="1" i="1">
                <a:solidFill>
                  <a:srgbClr val="000000"/>
                </a:solidFill>
                <a:highlight>
                  <a:srgbClr val="FFFFFF"/>
                </a:highlight>
                <a:latin typeface="Georgia"/>
                <a:ea typeface="Georgia"/>
                <a:cs typeface="Georgia"/>
                <a:sym typeface="Georgia"/>
              </a:rPr>
              <a:t>New York Times </a:t>
            </a:r>
            <a:r>
              <a:rPr lang="en" sz="1400" b="1">
                <a:solidFill>
                  <a:srgbClr val="000000"/>
                </a:solidFill>
                <a:highlight>
                  <a:srgbClr val="FFFFFF"/>
                </a:highlight>
                <a:latin typeface="Georgia"/>
                <a:ea typeface="Georgia"/>
                <a:cs typeface="Georgia"/>
                <a:sym typeface="Georgia"/>
              </a:rPr>
              <a:t>and </a:t>
            </a:r>
            <a:r>
              <a:rPr lang="en" sz="1400" b="1" i="1">
                <a:solidFill>
                  <a:srgbClr val="000000"/>
                </a:solidFill>
                <a:highlight>
                  <a:srgbClr val="FFFFFF"/>
                </a:highlight>
                <a:latin typeface="Georgia"/>
                <a:ea typeface="Georgia"/>
                <a:cs typeface="Georgia"/>
                <a:sym typeface="Georgia"/>
              </a:rPr>
              <a:t>Los Angeles Times</a:t>
            </a:r>
            <a:r>
              <a:rPr lang="en" sz="1400" b="1">
                <a:solidFill>
                  <a:srgbClr val="000000"/>
                </a:solidFill>
                <a:highlight>
                  <a:srgbClr val="FFFFFF"/>
                </a:highlight>
                <a:latin typeface="Georgia"/>
                <a:ea typeface="Georgia"/>
                <a:cs typeface="Georgia"/>
                <a:sym typeface="Georgia"/>
              </a:rPr>
              <a:t> Best Sellers--</a:t>
            </a:r>
            <a:endParaRPr sz="1400" b="1">
              <a:solidFill>
                <a:srgbClr val="000000"/>
              </a:solidFill>
              <a:highlight>
                <a:srgbClr val="FFFFFF"/>
              </a:highlight>
              <a:latin typeface="Georgia"/>
              <a:ea typeface="Georgia"/>
              <a:cs typeface="Georgia"/>
              <a:sym typeface="Georgia"/>
            </a:endParaRPr>
          </a:p>
          <a:p>
            <a:pPr marL="914400" lvl="1" indent="-317500" rtl="0">
              <a:lnSpc>
                <a:spcPct val="100000"/>
              </a:lnSpc>
              <a:spcBef>
                <a:spcPts val="0"/>
              </a:spcBef>
              <a:spcAft>
                <a:spcPts val="0"/>
              </a:spcAft>
              <a:buClr>
                <a:srgbClr val="000000"/>
              </a:buClr>
              <a:buSzPts val="1400"/>
              <a:buFont typeface="Georgia"/>
              <a:buChar char="○"/>
            </a:pPr>
            <a:r>
              <a:rPr lang="en" sz="1400" b="1">
                <a:solidFill>
                  <a:srgbClr val="000000"/>
                </a:solidFill>
                <a:highlight>
                  <a:srgbClr val="FFFFFF"/>
                </a:highlight>
                <a:latin typeface="Georgia"/>
                <a:ea typeface="Georgia"/>
                <a:cs typeface="Georgia"/>
                <a:sym typeface="Georgia"/>
              </a:rPr>
              <a:t>highly unusual for a poet</a:t>
            </a:r>
            <a:endParaRPr sz="1400" b="1">
              <a:solidFill>
                <a:srgbClr val="000000"/>
              </a:solidFill>
              <a:highlight>
                <a:srgbClr val="FFFFFF"/>
              </a:highlight>
              <a:latin typeface="Georgia"/>
              <a:ea typeface="Georgia"/>
              <a:cs typeface="Georgia"/>
              <a:sym typeface="Georgia"/>
            </a:endParaRPr>
          </a:p>
          <a:p>
            <a:pPr marL="0" lvl="0" indent="0">
              <a:lnSpc>
                <a:spcPct val="100000"/>
              </a:lnSpc>
              <a:spcBef>
                <a:spcPts val="1600"/>
              </a:spcBef>
              <a:spcAft>
                <a:spcPts val="0"/>
              </a:spcAft>
              <a:buNone/>
            </a:pPr>
            <a:endParaRPr sz="1400">
              <a:solidFill>
                <a:srgbClr val="000000"/>
              </a:solidFill>
              <a:latin typeface="Georgia"/>
              <a:ea typeface="Georgia"/>
              <a:cs typeface="Georgia"/>
              <a:sym typeface="Georgia"/>
            </a:endParaRPr>
          </a:p>
          <a:p>
            <a:pPr marL="0" lvl="0" indent="0">
              <a:spcBef>
                <a:spcPts val="1600"/>
              </a:spcBef>
              <a:spcAft>
                <a:spcPts val="0"/>
              </a:spcAft>
              <a:buClr>
                <a:schemeClr val="dk1"/>
              </a:buClr>
              <a:buSzPts val="1100"/>
              <a:buFont typeface="Arial"/>
              <a:buNone/>
            </a:pPr>
            <a:endParaRPr sz="1400">
              <a:solidFill>
                <a:srgbClr val="000000"/>
              </a:solidFill>
              <a:latin typeface="Georgia"/>
              <a:ea typeface="Georgia"/>
              <a:cs typeface="Georgia"/>
              <a:sym typeface="Georgia"/>
            </a:endParaRPr>
          </a:p>
          <a:p>
            <a:pPr marL="0" lvl="0" indent="0">
              <a:spcBef>
                <a:spcPts val="1600"/>
              </a:spcBef>
              <a:spcAft>
                <a:spcPts val="0"/>
              </a:spcAft>
              <a:buClr>
                <a:schemeClr val="dk1"/>
              </a:buClr>
              <a:buSzPts val="1100"/>
              <a:buFont typeface="Arial"/>
              <a:buNone/>
            </a:pPr>
            <a:endParaRPr>
              <a:solidFill>
                <a:srgbClr val="000000"/>
              </a:solidFill>
              <a:latin typeface="Georgia"/>
              <a:ea typeface="Georgia"/>
              <a:cs typeface="Georgia"/>
              <a:sym typeface="Georgia"/>
            </a:endParaRPr>
          </a:p>
          <a:p>
            <a:pPr marL="0" lvl="0" indent="0">
              <a:spcBef>
                <a:spcPts val="1600"/>
              </a:spcBef>
              <a:spcAft>
                <a:spcPts val="1600"/>
              </a:spcAft>
              <a:buClr>
                <a:schemeClr val="dk1"/>
              </a:buClr>
              <a:buSzPts val="1100"/>
              <a:buFont typeface="Arial"/>
              <a:buNone/>
            </a:pPr>
            <a:endParaRPr>
              <a:solidFill>
                <a:srgbClr val="000000"/>
              </a:solidFill>
              <a:latin typeface="Georgia"/>
              <a:ea typeface="Georgia"/>
              <a:cs typeface="Georgia"/>
              <a:sym typeface="Georgia"/>
            </a:endParaRPr>
          </a:p>
        </p:txBody>
      </p:sp>
      <p:pic>
        <p:nvPicPr>
          <p:cNvPr id="159" name="Shape 159"/>
          <p:cNvPicPr preferRelativeResize="0"/>
          <p:nvPr/>
        </p:nvPicPr>
        <p:blipFill>
          <a:blip r:embed="rId5">
            <a:alphaModFix/>
          </a:blip>
          <a:stretch>
            <a:fillRect/>
          </a:stretch>
        </p:blipFill>
        <p:spPr>
          <a:xfrm>
            <a:off x="6454360" y="102050"/>
            <a:ext cx="2593564" cy="1732325"/>
          </a:xfrm>
          <a:prstGeom prst="rect">
            <a:avLst/>
          </a:prstGeom>
          <a:noFill/>
          <a:ln>
            <a:noFill/>
          </a:ln>
        </p:spPr>
      </p:pic>
      <p:pic>
        <p:nvPicPr>
          <p:cNvPr id="160" name="Shape 160"/>
          <p:cNvPicPr preferRelativeResize="0"/>
          <p:nvPr/>
        </p:nvPicPr>
        <p:blipFill>
          <a:blip r:embed="rId6">
            <a:alphaModFix/>
          </a:blip>
          <a:stretch>
            <a:fillRect/>
          </a:stretch>
        </p:blipFill>
        <p:spPr>
          <a:xfrm>
            <a:off x="7651261" y="3209550"/>
            <a:ext cx="1094864" cy="1661474"/>
          </a:xfrm>
          <a:prstGeom prst="rect">
            <a:avLst/>
          </a:prstGeom>
          <a:noFill/>
          <a:ln>
            <a:noFill/>
          </a:ln>
        </p:spPr>
      </p:pic>
      <p:pic>
        <p:nvPicPr>
          <p:cNvPr id="161" name="Shape 161"/>
          <p:cNvPicPr preferRelativeResize="0"/>
          <p:nvPr/>
        </p:nvPicPr>
        <p:blipFill>
          <a:blip r:embed="rId7">
            <a:alphaModFix/>
          </a:blip>
          <a:stretch>
            <a:fillRect/>
          </a:stretch>
        </p:blipFill>
        <p:spPr>
          <a:xfrm>
            <a:off x="5234267" y="102055"/>
            <a:ext cx="1156050" cy="1732325"/>
          </a:xfrm>
          <a:prstGeom prst="rect">
            <a:avLst/>
          </a:prstGeom>
          <a:noFill/>
          <a:ln>
            <a:noFill/>
          </a:ln>
        </p:spPr>
      </p:pic>
      <p:pic>
        <p:nvPicPr>
          <p:cNvPr id="162" name="Shape 162"/>
          <p:cNvPicPr preferRelativeResize="0"/>
          <p:nvPr/>
        </p:nvPicPr>
        <p:blipFill>
          <a:blip r:embed="rId8">
            <a:alphaModFix/>
          </a:blip>
          <a:stretch>
            <a:fillRect/>
          </a:stretch>
        </p:blipFill>
        <p:spPr>
          <a:xfrm>
            <a:off x="3887550" y="137475"/>
            <a:ext cx="1282674" cy="1661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49300" y="334525"/>
            <a:ext cx="7407000" cy="663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u="sng">
                <a:solidFill>
                  <a:schemeClr val="hlink"/>
                </a:solidFill>
                <a:hlinkClick r:id="rId3"/>
              </a:rPr>
              <a:t>ALICE WALKER</a:t>
            </a:r>
            <a:endParaRPr/>
          </a:p>
        </p:txBody>
      </p:sp>
      <p:sp>
        <p:nvSpPr>
          <p:cNvPr id="67" name="Shape 67"/>
          <p:cNvSpPr txBox="1">
            <a:spLocks noGrp="1"/>
          </p:cNvSpPr>
          <p:nvPr>
            <p:ph type="body" idx="1"/>
          </p:nvPr>
        </p:nvSpPr>
        <p:spPr>
          <a:xfrm>
            <a:off x="85850" y="1062500"/>
            <a:ext cx="3474000" cy="327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b="1">
                <a:solidFill>
                  <a:srgbClr val="000000"/>
                </a:solidFill>
                <a:latin typeface="Questrial"/>
                <a:ea typeface="Questrial"/>
                <a:cs typeface="Questrial"/>
                <a:sym typeface="Questrial"/>
              </a:rPr>
              <a:t>Born in 1944- 74 years old and continues to write today</a:t>
            </a:r>
            <a:endParaRPr sz="1800" b="1">
              <a:solidFill>
                <a:srgbClr val="000000"/>
              </a:solidFill>
              <a:latin typeface="Questrial"/>
              <a:ea typeface="Questrial"/>
              <a:cs typeface="Questrial"/>
              <a:sym typeface="Questrial"/>
            </a:endParaRPr>
          </a:p>
          <a:p>
            <a:pPr marL="0" lvl="0" indent="0">
              <a:spcBef>
                <a:spcPts val="1600"/>
              </a:spcBef>
              <a:spcAft>
                <a:spcPts val="0"/>
              </a:spcAft>
              <a:buNone/>
            </a:pPr>
            <a:r>
              <a:rPr lang="en" sz="1800" b="1">
                <a:solidFill>
                  <a:srgbClr val="000000"/>
                </a:solidFill>
                <a:latin typeface="Questrial"/>
                <a:ea typeface="Questrial"/>
                <a:cs typeface="Questrial"/>
                <a:sym typeface="Questrial"/>
              </a:rPr>
              <a:t>Novelist, essayist, poet, Civil Rights activist</a:t>
            </a:r>
            <a:endParaRPr sz="1800" b="1">
              <a:solidFill>
                <a:srgbClr val="000000"/>
              </a:solidFill>
              <a:latin typeface="Questrial"/>
              <a:ea typeface="Questrial"/>
              <a:cs typeface="Questrial"/>
              <a:sym typeface="Questrial"/>
            </a:endParaRPr>
          </a:p>
          <a:p>
            <a:pPr marL="0" lvl="0" indent="0">
              <a:spcBef>
                <a:spcPts val="1600"/>
              </a:spcBef>
              <a:spcAft>
                <a:spcPts val="0"/>
              </a:spcAft>
              <a:buNone/>
            </a:pPr>
            <a:r>
              <a:rPr lang="en" sz="1800" b="1">
                <a:solidFill>
                  <a:srgbClr val="000000"/>
                </a:solidFill>
                <a:latin typeface="Questrial"/>
                <a:ea typeface="Questrial"/>
                <a:cs typeface="Questrial"/>
                <a:sym typeface="Questrial"/>
              </a:rPr>
              <a:t>Pulitzer Prize for </a:t>
            </a:r>
            <a:r>
              <a:rPr lang="en" sz="1800" b="1" i="1">
                <a:solidFill>
                  <a:srgbClr val="000000"/>
                </a:solidFill>
                <a:latin typeface="Questrial"/>
                <a:ea typeface="Questrial"/>
                <a:cs typeface="Questrial"/>
                <a:sym typeface="Questrial"/>
              </a:rPr>
              <a:t>The Color Purple</a:t>
            </a:r>
            <a:r>
              <a:rPr lang="en" sz="1800" b="1">
                <a:solidFill>
                  <a:srgbClr val="000000"/>
                </a:solidFill>
                <a:latin typeface="Questrial"/>
                <a:ea typeface="Questrial"/>
                <a:cs typeface="Questrial"/>
                <a:sym typeface="Questrial"/>
              </a:rPr>
              <a:t>--made into both a movie and Broadway musical</a:t>
            </a:r>
            <a:endParaRPr sz="1800" b="1">
              <a:solidFill>
                <a:srgbClr val="000000"/>
              </a:solidFill>
              <a:latin typeface="Questrial"/>
              <a:ea typeface="Questrial"/>
              <a:cs typeface="Questrial"/>
              <a:sym typeface="Questrial"/>
            </a:endParaRPr>
          </a:p>
          <a:p>
            <a:pPr marL="0" lvl="0" indent="0">
              <a:spcBef>
                <a:spcPts val="1600"/>
              </a:spcBef>
              <a:spcAft>
                <a:spcPts val="1600"/>
              </a:spcAft>
              <a:buNone/>
            </a:pPr>
            <a:r>
              <a:rPr lang="en" sz="1800" b="1">
                <a:solidFill>
                  <a:srgbClr val="000000"/>
                </a:solidFill>
                <a:latin typeface="Questrial"/>
                <a:ea typeface="Questrial"/>
                <a:cs typeface="Questrial"/>
                <a:sym typeface="Questrial"/>
              </a:rPr>
              <a:t>Most recent titles on right</a:t>
            </a:r>
            <a:endParaRPr sz="1800" b="1">
              <a:solidFill>
                <a:srgbClr val="000000"/>
              </a:solidFill>
              <a:latin typeface="Questrial"/>
              <a:ea typeface="Questrial"/>
              <a:cs typeface="Questrial"/>
              <a:sym typeface="Questrial"/>
            </a:endParaRPr>
          </a:p>
        </p:txBody>
      </p:sp>
      <p:sp>
        <p:nvSpPr>
          <p:cNvPr id="68" name="Shape 68" descr="Alice Walker, Pulitzer Prize winner and internationally known Georgia-born author and activist, opened her archives at Emory University in April 2009. The event was celebrated by an exhibition, a symposium and a presentation by Alice Walker. Alice Walker on iTunes U at http://deimos3.apple.com/WebObjects/Core.woa/Browse/emory-public.2078409073" title="Alice Walker, Broken Things">
            <a:hlinkClick r:id="rId4"/>
          </p:cNvPr>
          <p:cNvSpPr/>
          <p:nvPr/>
        </p:nvSpPr>
        <p:spPr>
          <a:xfrm>
            <a:off x="6085250" y="171713"/>
            <a:ext cx="2833350" cy="2125025"/>
          </a:xfrm>
          <a:prstGeom prst="rect">
            <a:avLst/>
          </a:prstGeom>
          <a:blipFill>
            <a:blip r:embed="rId5">
              <a:alphaModFix/>
            </a:blip>
            <a:stretch>
              <a:fillRect/>
            </a:stretch>
          </a:blipFill>
          <a:ln>
            <a:noFill/>
          </a:ln>
        </p:spPr>
      </p:sp>
      <p:pic>
        <p:nvPicPr>
          <p:cNvPr id="69" name="Shape 69"/>
          <p:cNvPicPr preferRelativeResize="0"/>
          <p:nvPr/>
        </p:nvPicPr>
        <p:blipFill>
          <a:blip r:embed="rId6">
            <a:alphaModFix/>
          </a:blip>
          <a:stretch>
            <a:fillRect/>
          </a:stretch>
        </p:blipFill>
        <p:spPr>
          <a:xfrm>
            <a:off x="3763775" y="532499"/>
            <a:ext cx="1232925" cy="2012200"/>
          </a:xfrm>
          <a:prstGeom prst="rect">
            <a:avLst/>
          </a:prstGeom>
          <a:noFill/>
          <a:ln>
            <a:noFill/>
          </a:ln>
        </p:spPr>
      </p:pic>
      <p:pic>
        <p:nvPicPr>
          <p:cNvPr id="70" name="Shape 70"/>
          <p:cNvPicPr preferRelativeResize="0"/>
          <p:nvPr/>
        </p:nvPicPr>
        <p:blipFill>
          <a:blip r:embed="rId7">
            <a:alphaModFix/>
          </a:blip>
          <a:stretch>
            <a:fillRect/>
          </a:stretch>
        </p:blipFill>
        <p:spPr>
          <a:xfrm>
            <a:off x="5200625" y="2108575"/>
            <a:ext cx="1159125" cy="1858476"/>
          </a:xfrm>
          <a:prstGeom prst="rect">
            <a:avLst/>
          </a:prstGeom>
          <a:noFill/>
          <a:ln>
            <a:noFill/>
          </a:ln>
        </p:spPr>
      </p:pic>
      <p:pic>
        <p:nvPicPr>
          <p:cNvPr id="71" name="Shape 71"/>
          <p:cNvPicPr preferRelativeResize="0"/>
          <p:nvPr/>
        </p:nvPicPr>
        <p:blipFill>
          <a:blip r:embed="rId8">
            <a:alphaModFix/>
          </a:blip>
          <a:stretch>
            <a:fillRect/>
          </a:stretch>
        </p:blipFill>
        <p:spPr>
          <a:xfrm>
            <a:off x="4347574" y="2822650"/>
            <a:ext cx="1050800" cy="1716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u="sng">
                <a:solidFill>
                  <a:schemeClr val="hlink"/>
                </a:solidFill>
                <a:latin typeface="Anton"/>
                <a:ea typeface="Anton"/>
                <a:cs typeface="Anton"/>
                <a:sym typeface="Anton"/>
                <a:hlinkClick r:id="rId3"/>
              </a:rPr>
              <a:t>Ta-Nehisi Coates</a:t>
            </a:r>
            <a:endParaRPr sz="3600" b="1">
              <a:latin typeface="Anton"/>
              <a:ea typeface="Anton"/>
              <a:cs typeface="Anton"/>
              <a:sym typeface="Anton"/>
            </a:endParaRPr>
          </a:p>
        </p:txBody>
      </p:sp>
      <p:sp>
        <p:nvSpPr>
          <p:cNvPr id="77" name="Shape 77"/>
          <p:cNvSpPr txBox="1">
            <a:spLocks noGrp="1"/>
          </p:cNvSpPr>
          <p:nvPr>
            <p:ph type="body" idx="1"/>
          </p:nvPr>
        </p:nvSpPr>
        <p:spPr>
          <a:xfrm>
            <a:off x="311700" y="1291150"/>
            <a:ext cx="48444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200">
                <a:solidFill>
                  <a:srgbClr val="141412"/>
                </a:solidFill>
                <a:highlight>
                  <a:srgbClr val="FFFFFF"/>
                </a:highlight>
                <a:latin typeface="Times New Roman"/>
                <a:ea typeface="Times New Roman"/>
                <a:cs typeface="Times New Roman"/>
                <a:sym typeface="Times New Roman"/>
              </a:rPr>
              <a:t>His book </a:t>
            </a:r>
            <a:r>
              <a:rPr lang="en" sz="2200" i="1">
                <a:solidFill>
                  <a:srgbClr val="0000FF"/>
                </a:solidFill>
                <a:highlight>
                  <a:srgbClr val="FFFFFF"/>
                </a:highlight>
                <a:uFill>
                  <a:noFill/>
                </a:uFill>
                <a:latin typeface="Times New Roman"/>
                <a:ea typeface="Times New Roman"/>
                <a:cs typeface="Times New Roman"/>
                <a:sym typeface="Times New Roman"/>
                <a:hlinkClick r:id="rId4"/>
              </a:rPr>
              <a:t>Between The World And Me</a:t>
            </a:r>
            <a:r>
              <a:rPr lang="en" sz="2200">
                <a:solidFill>
                  <a:srgbClr val="0000FF"/>
                </a:solidFill>
                <a:highlight>
                  <a:srgbClr val="FFFFFF"/>
                </a:highlight>
                <a:latin typeface="Times New Roman"/>
                <a:ea typeface="Times New Roman"/>
                <a:cs typeface="Times New Roman"/>
                <a:sym typeface="Times New Roman"/>
              </a:rPr>
              <a:t> </a:t>
            </a:r>
            <a:r>
              <a:rPr lang="en" sz="2200">
                <a:solidFill>
                  <a:srgbClr val="141412"/>
                </a:solidFill>
                <a:highlight>
                  <a:srgbClr val="FFFFFF"/>
                </a:highlight>
                <a:latin typeface="Times New Roman"/>
                <a:ea typeface="Times New Roman"/>
                <a:cs typeface="Times New Roman"/>
                <a:sym typeface="Times New Roman"/>
              </a:rPr>
              <a:t>won the National Book Award in 2015. He is also a recipient of a MacArthur Fellowship. Since 2016, Coates has written Marvel’s </a:t>
            </a:r>
            <a:r>
              <a:rPr lang="en" sz="2200" i="1">
                <a:solidFill>
                  <a:srgbClr val="0000FF"/>
                </a:solidFill>
                <a:highlight>
                  <a:srgbClr val="FFFFFF"/>
                </a:highlight>
                <a:uFill>
                  <a:noFill/>
                </a:uFill>
                <a:latin typeface="Times New Roman"/>
                <a:ea typeface="Times New Roman"/>
                <a:cs typeface="Times New Roman"/>
                <a:sym typeface="Times New Roman"/>
                <a:hlinkClick r:id="rId5"/>
              </a:rPr>
              <a:t>The Black Panther </a:t>
            </a:r>
            <a:r>
              <a:rPr lang="en" sz="2200" i="1">
                <a:solidFill>
                  <a:srgbClr val="0000FF"/>
                </a:solidFill>
                <a:highlight>
                  <a:srgbClr val="FFFFFF"/>
                </a:highlight>
                <a:latin typeface="Times New Roman"/>
                <a:ea typeface="Times New Roman"/>
                <a:cs typeface="Times New Roman"/>
                <a:sym typeface="Times New Roman"/>
              </a:rPr>
              <a:t> </a:t>
            </a:r>
            <a:r>
              <a:rPr lang="en" sz="2200">
                <a:solidFill>
                  <a:srgbClr val="141412"/>
                </a:solidFill>
                <a:highlight>
                  <a:srgbClr val="FFFFFF"/>
                </a:highlight>
                <a:latin typeface="Times New Roman"/>
                <a:ea typeface="Times New Roman"/>
                <a:cs typeface="Times New Roman"/>
                <a:sym typeface="Times New Roman"/>
              </a:rPr>
              <a:t>graphic novels. He lives in New York with his wife and son.</a:t>
            </a:r>
            <a:endParaRPr sz="2200">
              <a:solidFill>
                <a:srgbClr val="141412"/>
              </a:solidFill>
              <a:highlight>
                <a:srgbClr val="FFFFFF"/>
              </a:highlight>
              <a:latin typeface="Times New Roman"/>
              <a:ea typeface="Times New Roman"/>
              <a:cs typeface="Times New Roman"/>
              <a:sym typeface="Times New Roman"/>
            </a:endParaRPr>
          </a:p>
          <a:p>
            <a:pPr marL="0" lvl="0" indent="0">
              <a:spcBef>
                <a:spcPts val="1600"/>
              </a:spcBef>
              <a:spcAft>
                <a:spcPts val="0"/>
              </a:spcAft>
              <a:buNone/>
            </a:pPr>
            <a:r>
              <a:rPr lang="en" u="sng">
                <a:solidFill>
                  <a:srgbClr val="0000FF"/>
                </a:solidFill>
                <a:highlight>
                  <a:srgbClr val="FFFFFF"/>
                </a:highlight>
                <a:latin typeface="Times New Roman"/>
                <a:ea typeface="Times New Roman"/>
                <a:cs typeface="Times New Roman"/>
                <a:sym typeface="Times New Roman"/>
                <a:hlinkClick r:id="rId6"/>
              </a:rPr>
              <a:t>Video of Between The World And Me</a:t>
            </a:r>
            <a:endParaRPr>
              <a:solidFill>
                <a:srgbClr val="0000FF"/>
              </a:solidFill>
              <a:highlight>
                <a:srgbClr val="FFFFFF"/>
              </a:highlight>
              <a:latin typeface="Times New Roman"/>
              <a:ea typeface="Times New Roman"/>
              <a:cs typeface="Times New Roman"/>
              <a:sym typeface="Times New Roman"/>
            </a:endParaRPr>
          </a:p>
          <a:p>
            <a:pPr marL="0" lvl="0" indent="0">
              <a:spcBef>
                <a:spcPts val="1600"/>
              </a:spcBef>
              <a:spcAft>
                <a:spcPts val="1600"/>
              </a:spcAft>
              <a:buNone/>
            </a:pPr>
            <a:endParaRPr>
              <a:solidFill>
                <a:srgbClr val="999999"/>
              </a:solidFill>
              <a:highlight>
                <a:srgbClr val="FFFFFF"/>
              </a:highlight>
              <a:latin typeface="Times New Roman"/>
              <a:ea typeface="Times New Roman"/>
              <a:cs typeface="Times New Roman"/>
              <a:sym typeface="Times New Roman"/>
            </a:endParaRPr>
          </a:p>
        </p:txBody>
      </p:sp>
      <p:pic>
        <p:nvPicPr>
          <p:cNvPr id="78" name="Shape 78"/>
          <p:cNvPicPr preferRelativeResize="0"/>
          <p:nvPr/>
        </p:nvPicPr>
        <p:blipFill>
          <a:blip r:embed="rId7">
            <a:alphaModFix/>
          </a:blip>
          <a:stretch>
            <a:fillRect/>
          </a:stretch>
        </p:blipFill>
        <p:spPr>
          <a:xfrm>
            <a:off x="5346450" y="445025"/>
            <a:ext cx="3601025" cy="2396325"/>
          </a:xfrm>
          <a:prstGeom prst="rect">
            <a:avLst/>
          </a:prstGeom>
          <a:noFill/>
          <a:ln>
            <a:noFill/>
          </a:ln>
        </p:spPr>
      </p:pic>
      <p:pic>
        <p:nvPicPr>
          <p:cNvPr id="79" name="Shape 79"/>
          <p:cNvPicPr preferRelativeResize="0"/>
          <p:nvPr/>
        </p:nvPicPr>
        <p:blipFill>
          <a:blip r:embed="rId8">
            <a:alphaModFix/>
          </a:blip>
          <a:stretch>
            <a:fillRect/>
          </a:stretch>
        </p:blipFill>
        <p:spPr>
          <a:xfrm>
            <a:off x="7118400" y="3040913"/>
            <a:ext cx="1713898" cy="1997350"/>
          </a:xfrm>
          <a:prstGeom prst="rect">
            <a:avLst/>
          </a:prstGeom>
          <a:noFill/>
          <a:ln>
            <a:noFill/>
          </a:ln>
        </p:spPr>
      </p:pic>
      <p:pic>
        <p:nvPicPr>
          <p:cNvPr id="80" name="Shape 80"/>
          <p:cNvPicPr preferRelativeResize="0"/>
          <p:nvPr/>
        </p:nvPicPr>
        <p:blipFill>
          <a:blip r:embed="rId9">
            <a:alphaModFix/>
          </a:blip>
          <a:stretch>
            <a:fillRect/>
          </a:stretch>
        </p:blipFill>
        <p:spPr>
          <a:xfrm>
            <a:off x="5346450" y="3006387"/>
            <a:ext cx="1343175" cy="2066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subTitle" idx="1"/>
          </p:nvPr>
        </p:nvSpPr>
        <p:spPr>
          <a:xfrm>
            <a:off x="297125" y="1910275"/>
            <a:ext cx="5531400" cy="281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00"/>
                </a:solidFill>
              </a:rPr>
              <a:t>Born in St. Louis, Missouri, 1928-2014</a:t>
            </a:r>
            <a:endParaRPr sz="1800" b="1">
              <a:solidFill>
                <a:srgbClr val="000000"/>
              </a:solidFill>
            </a:endParaRPr>
          </a:p>
          <a:p>
            <a:pPr marL="0" lvl="0" indent="0" algn="l" rtl="0">
              <a:spcBef>
                <a:spcPts val="0"/>
              </a:spcBef>
              <a:spcAft>
                <a:spcPts val="0"/>
              </a:spcAft>
              <a:buNone/>
            </a:pPr>
            <a:endParaRPr sz="1800" b="1">
              <a:solidFill>
                <a:srgbClr val="000000"/>
              </a:solidFill>
            </a:endParaRPr>
          </a:p>
          <a:p>
            <a:pPr marL="0" lvl="0" indent="0" algn="l" rtl="0">
              <a:spcBef>
                <a:spcPts val="0"/>
              </a:spcBef>
              <a:spcAft>
                <a:spcPts val="0"/>
              </a:spcAft>
              <a:buNone/>
            </a:pPr>
            <a:endParaRPr sz="1800" b="1">
              <a:solidFill>
                <a:srgbClr val="000000"/>
              </a:solidFill>
            </a:endParaRPr>
          </a:p>
          <a:p>
            <a:pPr marL="0" lvl="0" indent="0" algn="l" rtl="0">
              <a:spcBef>
                <a:spcPts val="0"/>
              </a:spcBef>
              <a:spcAft>
                <a:spcPts val="0"/>
              </a:spcAft>
              <a:buNone/>
            </a:pPr>
            <a:r>
              <a:rPr lang="en" sz="1800" b="1">
                <a:solidFill>
                  <a:srgbClr val="000000"/>
                </a:solidFill>
              </a:rPr>
              <a:t>Singer, dancer, actress, composer, </a:t>
            </a:r>
            <a:endParaRPr sz="1800" b="1">
              <a:solidFill>
                <a:srgbClr val="000000"/>
              </a:solidFill>
            </a:endParaRPr>
          </a:p>
          <a:p>
            <a:pPr marL="0" lvl="0" indent="0" algn="l" rtl="0">
              <a:spcBef>
                <a:spcPts val="0"/>
              </a:spcBef>
              <a:spcAft>
                <a:spcPts val="0"/>
              </a:spcAft>
              <a:buNone/>
            </a:pPr>
            <a:r>
              <a:rPr lang="en" sz="1800" b="1">
                <a:solidFill>
                  <a:srgbClr val="000000"/>
                </a:solidFill>
              </a:rPr>
              <a:t>and Hollywood’s first female black director</a:t>
            </a:r>
            <a:endParaRPr sz="1800" b="1">
              <a:solidFill>
                <a:srgbClr val="000000"/>
              </a:solidFill>
            </a:endParaRPr>
          </a:p>
          <a:p>
            <a:pPr marL="0" lvl="0" indent="0" algn="l" rtl="0">
              <a:spcBef>
                <a:spcPts val="0"/>
              </a:spcBef>
              <a:spcAft>
                <a:spcPts val="0"/>
              </a:spcAft>
              <a:buNone/>
            </a:pPr>
            <a:endParaRPr sz="1800" b="1">
              <a:solidFill>
                <a:srgbClr val="000000"/>
              </a:solidFill>
            </a:endParaRPr>
          </a:p>
          <a:p>
            <a:pPr marL="0" lvl="0" indent="0" algn="l" rtl="0">
              <a:spcBef>
                <a:spcPts val="0"/>
              </a:spcBef>
              <a:spcAft>
                <a:spcPts val="0"/>
              </a:spcAft>
              <a:buNone/>
            </a:pPr>
            <a:endParaRPr sz="1800" b="1">
              <a:solidFill>
                <a:srgbClr val="000000"/>
              </a:solidFill>
            </a:endParaRPr>
          </a:p>
          <a:p>
            <a:pPr marL="0" lvl="0" indent="0" algn="l">
              <a:spcBef>
                <a:spcPts val="0"/>
              </a:spcBef>
              <a:spcAft>
                <a:spcPts val="0"/>
              </a:spcAft>
              <a:buNone/>
            </a:pPr>
            <a:r>
              <a:rPr lang="en" sz="1800" b="1">
                <a:solidFill>
                  <a:srgbClr val="000000"/>
                </a:solidFill>
              </a:rPr>
              <a:t>Most famous as a writer, editor, essayist, playwright, and poet</a:t>
            </a:r>
            <a:endParaRPr sz="1800" b="1">
              <a:solidFill>
                <a:srgbClr val="000000"/>
              </a:solidFill>
            </a:endParaRPr>
          </a:p>
        </p:txBody>
      </p:sp>
      <p:pic>
        <p:nvPicPr>
          <p:cNvPr id="86" name="Shape 86"/>
          <p:cNvPicPr preferRelativeResize="0"/>
          <p:nvPr/>
        </p:nvPicPr>
        <p:blipFill>
          <a:blip r:embed="rId3">
            <a:alphaModFix/>
          </a:blip>
          <a:stretch>
            <a:fillRect/>
          </a:stretch>
        </p:blipFill>
        <p:spPr>
          <a:xfrm rot="-468660">
            <a:off x="260976" y="131674"/>
            <a:ext cx="1040650" cy="1715849"/>
          </a:xfrm>
          <a:prstGeom prst="rect">
            <a:avLst/>
          </a:prstGeom>
          <a:noFill/>
          <a:ln>
            <a:noFill/>
          </a:ln>
        </p:spPr>
      </p:pic>
      <p:sp>
        <p:nvSpPr>
          <p:cNvPr id="87" name="Shape 87"/>
          <p:cNvSpPr txBox="1">
            <a:spLocks noGrp="1"/>
          </p:cNvSpPr>
          <p:nvPr>
            <p:ph type="ctrTitle"/>
          </p:nvPr>
        </p:nvSpPr>
        <p:spPr>
          <a:xfrm>
            <a:off x="1491925" y="268500"/>
            <a:ext cx="6303600" cy="1156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u="sng">
                <a:solidFill>
                  <a:srgbClr val="1B7FA7"/>
                </a:solidFill>
                <a:hlinkClick r:id="rId4"/>
              </a:rPr>
              <a:t>Maya Angelou</a:t>
            </a:r>
            <a:endParaRPr>
              <a:solidFill>
                <a:srgbClr val="1B7FA7"/>
              </a:solidFill>
            </a:endParaRPr>
          </a:p>
        </p:txBody>
      </p:sp>
      <p:pic>
        <p:nvPicPr>
          <p:cNvPr id="88" name="Shape 88"/>
          <p:cNvPicPr preferRelativeResize="0"/>
          <p:nvPr/>
        </p:nvPicPr>
        <p:blipFill rotWithShape="1">
          <a:blip r:embed="rId5">
            <a:alphaModFix/>
          </a:blip>
          <a:srcRect r="32971"/>
          <a:stretch/>
        </p:blipFill>
        <p:spPr>
          <a:xfrm>
            <a:off x="5828525" y="2366475"/>
            <a:ext cx="3141950" cy="2636750"/>
          </a:xfrm>
          <a:prstGeom prst="rect">
            <a:avLst/>
          </a:prstGeom>
          <a:noFill/>
          <a:ln>
            <a:noFill/>
          </a:ln>
        </p:spPr>
      </p:pic>
      <p:sp>
        <p:nvSpPr>
          <p:cNvPr id="89" name="Shape 89"/>
          <p:cNvSpPr txBox="1"/>
          <p:nvPr/>
        </p:nvSpPr>
        <p:spPr>
          <a:xfrm>
            <a:off x="5735775" y="1576875"/>
            <a:ext cx="2629800" cy="789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u="sng">
                <a:solidFill>
                  <a:srgbClr val="0000FF"/>
                </a:solidFill>
                <a:hlinkClick r:id="rId6"/>
              </a:rPr>
              <a:t>Maya Angelou interview </a:t>
            </a:r>
            <a:r>
              <a:rPr lang="en" sz="1800">
                <a:solidFill>
                  <a:srgbClr val="0000FF"/>
                </a:solidFill>
              </a:rPr>
              <a:t> </a:t>
            </a:r>
            <a:endParaRPr sz="1800">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2443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Walter Dean Myers</a:t>
            </a:r>
            <a:endParaRPr/>
          </a:p>
        </p:txBody>
      </p:sp>
      <p:sp>
        <p:nvSpPr>
          <p:cNvPr id="95" name="Shape 95"/>
          <p:cNvSpPr txBox="1">
            <a:spLocks noGrp="1"/>
          </p:cNvSpPr>
          <p:nvPr>
            <p:ph type="body" idx="1"/>
          </p:nvPr>
        </p:nvSpPr>
        <p:spPr>
          <a:xfrm>
            <a:off x="311700" y="757150"/>
            <a:ext cx="42087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0000"/>
                </a:solidFill>
              </a:rPr>
              <a:t>Born in 1937 in West Virginia, raised in Harlem, and passed away in 2014</a:t>
            </a:r>
            <a:endParaRPr b="1">
              <a:solidFill>
                <a:srgbClr val="000000"/>
              </a:solidFill>
            </a:endParaRPr>
          </a:p>
          <a:p>
            <a:pPr marL="0" lvl="0" indent="0">
              <a:spcBef>
                <a:spcPts val="1600"/>
              </a:spcBef>
              <a:spcAft>
                <a:spcPts val="0"/>
              </a:spcAft>
              <a:buNone/>
            </a:pPr>
            <a:r>
              <a:rPr lang="en" b="1">
                <a:solidFill>
                  <a:srgbClr val="000000"/>
                </a:solidFill>
              </a:rPr>
              <a:t>Joined the army on his 17</a:t>
            </a:r>
            <a:r>
              <a:rPr lang="en" b="1" baseline="30000">
                <a:solidFill>
                  <a:srgbClr val="000000"/>
                </a:solidFill>
              </a:rPr>
              <a:t>th</a:t>
            </a:r>
            <a:r>
              <a:rPr lang="en" b="1">
                <a:solidFill>
                  <a:srgbClr val="000000"/>
                </a:solidFill>
              </a:rPr>
              <a:t> birthday</a:t>
            </a:r>
            <a:endParaRPr b="1">
              <a:solidFill>
                <a:srgbClr val="000000"/>
              </a:solidFill>
            </a:endParaRPr>
          </a:p>
          <a:p>
            <a:pPr marL="0" lvl="0" indent="0">
              <a:spcBef>
                <a:spcPts val="1600"/>
              </a:spcBef>
              <a:spcAft>
                <a:spcPts val="0"/>
              </a:spcAft>
              <a:buNone/>
            </a:pPr>
            <a:r>
              <a:rPr lang="en" b="1">
                <a:solidFill>
                  <a:srgbClr val="000000"/>
                </a:solidFill>
              </a:rPr>
              <a:t>Writing helped him through his struggles as he wrote about his life and experiences</a:t>
            </a:r>
            <a:endParaRPr b="1">
              <a:solidFill>
                <a:srgbClr val="000000"/>
              </a:solidFill>
            </a:endParaRPr>
          </a:p>
          <a:p>
            <a:pPr marL="0" lvl="0" indent="0">
              <a:spcBef>
                <a:spcPts val="1600"/>
              </a:spcBef>
              <a:spcAft>
                <a:spcPts val="0"/>
              </a:spcAft>
              <a:buNone/>
            </a:pPr>
            <a:r>
              <a:rPr lang="en" b="1">
                <a:solidFill>
                  <a:srgbClr val="000000"/>
                </a:solidFill>
              </a:rPr>
              <a:t>Wrote over 100 books and won numerous awards</a:t>
            </a:r>
            <a:endParaRPr b="1">
              <a:solidFill>
                <a:srgbClr val="000000"/>
              </a:solidFill>
            </a:endParaRPr>
          </a:p>
          <a:p>
            <a:pPr marL="0" lvl="0" indent="0">
              <a:spcBef>
                <a:spcPts val="1600"/>
              </a:spcBef>
              <a:spcAft>
                <a:spcPts val="1600"/>
              </a:spcAft>
              <a:buNone/>
            </a:pPr>
            <a:r>
              <a:rPr lang="en" b="1">
                <a:solidFill>
                  <a:srgbClr val="000000"/>
                </a:solidFill>
              </a:rPr>
              <a:t>Was Library Of Congress' National Ambassador For Young People's Literature</a:t>
            </a:r>
            <a:endParaRPr b="1">
              <a:solidFill>
                <a:srgbClr val="000000"/>
              </a:solidFill>
            </a:endParaRPr>
          </a:p>
        </p:txBody>
      </p:sp>
      <p:pic>
        <p:nvPicPr>
          <p:cNvPr id="96" name="Shape 96"/>
          <p:cNvPicPr preferRelativeResize="0"/>
          <p:nvPr/>
        </p:nvPicPr>
        <p:blipFill>
          <a:blip r:embed="rId4">
            <a:alphaModFix/>
          </a:blip>
          <a:stretch>
            <a:fillRect/>
          </a:stretch>
        </p:blipFill>
        <p:spPr>
          <a:xfrm>
            <a:off x="4520398" y="1732575"/>
            <a:ext cx="2064501" cy="3176474"/>
          </a:xfrm>
          <a:prstGeom prst="rect">
            <a:avLst/>
          </a:prstGeom>
          <a:noFill/>
          <a:ln>
            <a:noFill/>
          </a:ln>
        </p:spPr>
      </p:pic>
      <p:sp>
        <p:nvSpPr>
          <p:cNvPr id="97" name="Shape 97" descr="I've written more than 110 books, and put together this video with Goodman Media to explain how I go about writing. I hope it is helpful to all the aspiring writers out there who have a story to tell but aren't sure how to go about telling it.  For more information about my work and information that will be helpful to educators, visit walterdeanmyers.net" title="Walter Dean Myers Discusses How He Writes">
            <a:hlinkClick r:id="rId5"/>
          </p:cNvPr>
          <p:cNvSpPr/>
          <p:nvPr/>
        </p:nvSpPr>
        <p:spPr>
          <a:xfrm>
            <a:off x="6737299" y="3032157"/>
            <a:ext cx="2254301" cy="1690726"/>
          </a:xfrm>
          <a:prstGeom prst="rect">
            <a:avLst/>
          </a:prstGeom>
          <a:blipFill>
            <a:blip r:embed="rId6">
              <a:alphaModFix/>
            </a:blip>
            <a:stretch>
              <a:fillRect/>
            </a:stretch>
          </a:blipFill>
          <a:ln>
            <a:noFill/>
          </a:ln>
        </p:spPr>
      </p:sp>
      <p:pic>
        <p:nvPicPr>
          <p:cNvPr id="98" name="Shape 98"/>
          <p:cNvPicPr preferRelativeResize="0"/>
          <p:nvPr/>
        </p:nvPicPr>
        <p:blipFill>
          <a:blip r:embed="rId7">
            <a:alphaModFix/>
          </a:blip>
          <a:stretch>
            <a:fillRect/>
          </a:stretch>
        </p:blipFill>
        <p:spPr>
          <a:xfrm>
            <a:off x="6894412" y="171075"/>
            <a:ext cx="1940075" cy="2758111"/>
          </a:xfrm>
          <a:prstGeom prst="rect">
            <a:avLst/>
          </a:prstGeom>
          <a:noFill/>
          <a:ln>
            <a:noFill/>
          </a:ln>
        </p:spPr>
      </p:pic>
      <p:pic>
        <p:nvPicPr>
          <p:cNvPr id="99" name="Shape 99"/>
          <p:cNvPicPr preferRelativeResize="0"/>
          <p:nvPr/>
        </p:nvPicPr>
        <p:blipFill>
          <a:blip r:embed="rId8">
            <a:alphaModFix/>
          </a:blip>
          <a:stretch>
            <a:fillRect/>
          </a:stretch>
        </p:blipFill>
        <p:spPr>
          <a:xfrm>
            <a:off x="5891650" y="244375"/>
            <a:ext cx="930150" cy="1392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1677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latin typeface="Merriweather"/>
                <a:ea typeface="Merriweather"/>
                <a:cs typeface="Merriweather"/>
                <a:sym typeface="Merriweather"/>
                <a:hlinkClick r:id="rId3"/>
              </a:rPr>
              <a:t>Jacqueline Woodson </a:t>
            </a:r>
            <a:endParaRPr>
              <a:latin typeface="Merriweather"/>
              <a:ea typeface="Merriweather"/>
              <a:cs typeface="Merriweather"/>
              <a:sym typeface="Merriweather"/>
            </a:endParaRPr>
          </a:p>
          <a:p>
            <a:pPr marL="0" lvl="0" indent="0">
              <a:spcBef>
                <a:spcPts val="0"/>
              </a:spcBef>
              <a:spcAft>
                <a:spcPts val="0"/>
              </a:spcAft>
              <a:buNone/>
            </a:pPr>
            <a:endParaRPr sz="1800">
              <a:latin typeface="Merriweather"/>
              <a:ea typeface="Merriweather"/>
              <a:cs typeface="Merriweather"/>
              <a:sym typeface="Merriweather"/>
            </a:endParaRPr>
          </a:p>
        </p:txBody>
      </p:sp>
      <p:sp>
        <p:nvSpPr>
          <p:cNvPr id="105" name="Shape 105"/>
          <p:cNvSpPr txBox="1">
            <a:spLocks noGrp="1"/>
          </p:cNvSpPr>
          <p:nvPr>
            <p:ph type="body" idx="1"/>
          </p:nvPr>
        </p:nvSpPr>
        <p:spPr>
          <a:xfrm>
            <a:off x="0" y="863550"/>
            <a:ext cx="8520600" cy="3936900"/>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Clr>
                <a:srgbClr val="000000"/>
              </a:buClr>
              <a:buSzPts val="1800"/>
              <a:buFont typeface="Merriweather"/>
              <a:buChar char="●"/>
            </a:pPr>
            <a:r>
              <a:rPr lang="en" b="1">
                <a:solidFill>
                  <a:srgbClr val="000000"/>
                </a:solidFill>
                <a:latin typeface="Merriweather"/>
                <a:ea typeface="Merriweather"/>
                <a:cs typeface="Merriweather"/>
                <a:sym typeface="Merriweather"/>
              </a:rPr>
              <a:t>Born in South Carolina</a:t>
            </a:r>
            <a:endParaRPr b="1">
              <a:solidFill>
                <a:srgbClr val="000000"/>
              </a:solidFill>
              <a:latin typeface="Merriweather"/>
              <a:ea typeface="Merriweather"/>
              <a:cs typeface="Merriweather"/>
              <a:sym typeface="Merriweather"/>
            </a:endParaRPr>
          </a:p>
          <a:p>
            <a:pPr marL="0" lvl="0" indent="0" rtl="0">
              <a:lnSpc>
                <a:spcPct val="100000"/>
              </a:lnSpc>
              <a:spcBef>
                <a:spcPts val="1600"/>
              </a:spcBef>
              <a:spcAft>
                <a:spcPts val="0"/>
              </a:spcAft>
              <a:buNone/>
            </a:pPr>
            <a:r>
              <a:rPr lang="en" b="1">
                <a:solidFill>
                  <a:srgbClr val="000000"/>
                </a:solidFill>
                <a:latin typeface="Merriweather"/>
                <a:ea typeface="Merriweather"/>
                <a:cs typeface="Merriweather"/>
                <a:sym typeface="Merriweather"/>
              </a:rPr>
              <a:t> </a:t>
            </a:r>
            <a:endParaRPr b="1">
              <a:solidFill>
                <a:srgbClr val="000000"/>
              </a:solidFill>
              <a:latin typeface="Merriweather"/>
              <a:ea typeface="Merriweather"/>
              <a:cs typeface="Merriweather"/>
              <a:sym typeface="Merriweather"/>
            </a:endParaRPr>
          </a:p>
          <a:p>
            <a:pPr marL="457200" lvl="0" indent="-342900" rtl="0">
              <a:lnSpc>
                <a:spcPct val="100000"/>
              </a:lnSpc>
              <a:spcBef>
                <a:spcPts val="1600"/>
              </a:spcBef>
              <a:spcAft>
                <a:spcPts val="0"/>
              </a:spcAft>
              <a:buClr>
                <a:srgbClr val="000000"/>
              </a:buClr>
              <a:buSzPts val="1800"/>
              <a:buFont typeface="Merriweather"/>
              <a:buChar char="●"/>
            </a:pPr>
            <a:r>
              <a:rPr lang="en" b="1">
                <a:solidFill>
                  <a:srgbClr val="000000"/>
                </a:solidFill>
                <a:latin typeface="Merriweather"/>
                <a:ea typeface="Merriweather"/>
                <a:cs typeface="Merriweather"/>
                <a:sym typeface="Merriweather"/>
              </a:rPr>
              <a:t>Moved to Brooklyn, NY,  and has lived </a:t>
            </a:r>
            <a:endParaRPr b="1">
              <a:solidFill>
                <a:srgbClr val="000000"/>
              </a:solidFill>
              <a:latin typeface="Merriweather"/>
              <a:ea typeface="Merriweather"/>
              <a:cs typeface="Merriweather"/>
              <a:sym typeface="Merriweather"/>
            </a:endParaRPr>
          </a:p>
          <a:p>
            <a:pPr marL="0" lvl="0" indent="0" rtl="0">
              <a:lnSpc>
                <a:spcPct val="100000"/>
              </a:lnSpc>
              <a:spcBef>
                <a:spcPts val="0"/>
              </a:spcBef>
              <a:spcAft>
                <a:spcPts val="0"/>
              </a:spcAft>
              <a:buNone/>
            </a:pPr>
            <a:r>
              <a:rPr lang="en" b="1">
                <a:solidFill>
                  <a:srgbClr val="000000"/>
                </a:solidFill>
                <a:latin typeface="Merriweather"/>
                <a:ea typeface="Merriweather"/>
                <a:cs typeface="Merriweather"/>
                <a:sym typeface="Merriweather"/>
              </a:rPr>
              <a:t>there ever since</a:t>
            </a:r>
            <a:endParaRPr b="1">
              <a:solidFill>
                <a:srgbClr val="000000"/>
              </a:solidFill>
              <a:latin typeface="Merriweather"/>
              <a:ea typeface="Merriweather"/>
              <a:cs typeface="Merriweather"/>
              <a:sym typeface="Merriweather"/>
            </a:endParaRPr>
          </a:p>
          <a:p>
            <a:pPr marL="0" lvl="0" indent="457200" rtl="0">
              <a:lnSpc>
                <a:spcPct val="100000"/>
              </a:lnSpc>
              <a:spcBef>
                <a:spcPts val="0"/>
              </a:spcBef>
              <a:spcAft>
                <a:spcPts val="0"/>
              </a:spcAft>
              <a:buNone/>
            </a:pPr>
            <a:endParaRPr b="1">
              <a:solidFill>
                <a:srgbClr val="000000"/>
              </a:solidFill>
              <a:latin typeface="Merriweather"/>
              <a:ea typeface="Merriweather"/>
              <a:cs typeface="Merriweather"/>
              <a:sym typeface="Merriweather"/>
            </a:endParaRPr>
          </a:p>
          <a:p>
            <a:pPr marL="457200" lvl="0" indent="-342900" rtl="0">
              <a:lnSpc>
                <a:spcPct val="100000"/>
              </a:lnSpc>
              <a:spcBef>
                <a:spcPts val="1600"/>
              </a:spcBef>
              <a:spcAft>
                <a:spcPts val="0"/>
              </a:spcAft>
              <a:buClr>
                <a:srgbClr val="000000"/>
              </a:buClr>
              <a:buSzPts val="1800"/>
              <a:buFont typeface="Merriweather"/>
              <a:buChar char="●"/>
            </a:pPr>
            <a:r>
              <a:rPr lang="en" b="1">
                <a:solidFill>
                  <a:srgbClr val="000000"/>
                </a:solidFill>
                <a:latin typeface="Merriweather"/>
                <a:ea typeface="Merriweather"/>
                <a:cs typeface="Merriweather"/>
                <a:sym typeface="Merriweather"/>
              </a:rPr>
              <a:t>Has been writing about anything and everything since </a:t>
            </a:r>
            <a:endParaRPr b="1">
              <a:solidFill>
                <a:srgbClr val="000000"/>
              </a:solidFill>
              <a:latin typeface="Merriweather"/>
              <a:ea typeface="Merriweather"/>
              <a:cs typeface="Merriweather"/>
              <a:sym typeface="Merriweather"/>
            </a:endParaRPr>
          </a:p>
          <a:p>
            <a:pPr marL="0" lvl="0" indent="0" rtl="0">
              <a:lnSpc>
                <a:spcPct val="100000"/>
              </a:lnSpc>
              <a:spcBef>
                <a:spcPts val="0"/>
              </a:spcBef>
              <a:spcAft>
                <a:spcPts val="0"/>
              </a:spcAft>
              <a:buNone/>
            </a:pPr>
            <a:r>
              <a:rPr lang="en" b="1">
                <a:solidFill>
                  <a:srgbClr val="000000"/>
                </a:solidFill>
                <a:latin typeface="Merriweather"/>
                <a:ea typeface="Merriweather"/>
                <a:cs typeface="Merriweather"/>
                <a:sym typeface="Merriweather"/>
              </a:rPr>
              <a:t>little and believes there is no such thing as writer’s block </a:t>
            </a:r>
            <a:endParaRPr b="1">
              <a:solidFill>
                <a:srgbClr val="000000"/>
              </a:solidFill>
              <a:latin typeface="Merriweather"/>
              <a:ea typeface="Merriweather"/>
              <a:cs typeface="Merriweather"/>
              <a:sym typeface="Merriweather"/>
            </a:endParaRPr>
          </a:p>
          <a:p>
            <a:pPr marL="0" lvl="0" indent="0" rtl="0">
              <a:lnSpc>
                <a:spcPct val="100000"/>
              </a:lnSpc>
              <a:spcBef>
                <a:spcPts val="0"/>
              </a:spcBef>
              <a:spcAft>
                <a:spcPts val="0"/>
              </a:spcAft>
              <a:buNone/>
            </a:pPr>
            <a:endParaRPr b="1">
              <a:solidFill>
                <a:srgbClr val="000000"/>
              </a:solidFill>
              <a:latin typeface="Merriweather"/>
              <a:ea typeface="Merriweather"/>
              <a:cs typeface="Merriweather"/>
              <a:sym typeface="Merriweather"/>
            </a:endParaRPr>
          </a:p>
          <a:p>
            <a:pPr marL="457200" lvl="0" indent="-342900" rtl="0">
              <a:lnSpc>
                <a:spcPct val="100000"/>
              </a:lnSpc>
              <a:spcBef>
                <a:spcPts val="1600"/>
              </a:spcBef>
              <a:spcAft>
                <a:spcPts val="0"/>
              </a:spcAft>
              <a:buClr>
                <a:srgbClr val="000000"/>
              </a:buClr>
              <a:buSzPts val="1800"/>
              <a:buFont typeface="Merriweather"/>
              <a:buChar char="●"/>
            </a:pPr>
            <a:r>
              <a:rPr lang="en" b="1">
                <a:solidFill>
                  <a:srgbClr val="000000"/>
                </a:solidFill>
                <a:latin typeface="Merriweather"/>
                <a:ea typeface="Merriweather"/>
                <a:cs typeface="Merriweather"/>
                <a:sym typeface="Merriweather"/>
              </a:rPr>
              <a:t>Named 2018 National Ambassador for Young Adult Literature</a:t>
            </a:r>
            <a:endParaRPr b="1">
              <a:solidFill>
                <a:srgbClr val="000000"/>
              </a:solidFill>
              <a:latin typeface="Merriweather"/>
              <a:ea typeface="Merriweather"/>
              <a:cs typeface="Merriweather"/>
              <a:sym typeface="Merriweather"/>
            </a:endParaRPr>
          </a:p>
          <a:p>
            <a:pPr marL="0" lvl="0" indent="457200" rtl="0">
              <a:lnSpc>
                <a:spcPct val="100000"/>
              </a:lnSpc>
              <a:spcBef>
                <a:spcPts val="1600"/>
              </a:spcBef>
              <a:spcAft>
                <a:spcPts val="0"/>
              </a:spcAft>
              <a:buNone/>
            </a:pPr>
            <a:endParaRPr>
              <a:latin typeface="Merriweather"/>
              <a:ea typeface="Merriweather"/>
              <a:cs typeface="Merriweather"/>
              <a:sym typeface="Merriweather"/>
            </a:endParaRPr>
          </a:p>
          <a:p>
            <a:pPr marL="0" lvl="0" indent="0">
              <a:spcBef>
                <a:spcPts val="1600"/>
              </a:spcBef>
              <a:spcAft>
                <a:spcPts val="1600"/>
              </a:spcAft>
              <a:buNone/>
            </a:pPr>
            <a:endParaRPr>
              <a:latin typeface="Merriweather"/>
              <a:ea typeface="Merriweather"/>
              <a:cs typeface="Merriweather"/>
              <a:sym typeface="Merriweather"/>
            </a:endParaRPr>
          </a:p>
        </p:txBody>
      </p:sp>
      <p:pic>
        <p:nvPicPr>
          <p:cNvPr id="106" name="Shape 106"/>
          <p:cNvPicPr preferRelativeResize="0"/>
          <p:nvPr/>
        </p:nvPicPr>
        <p:blipFill>
          <a:blip r:embed="rId4">
            <a:alphaModFix/>
          </a:blip>
          <a:stretch>
            <a:fillRect/>
          </a:stretch>
        </p:blipFill>
        <p:spPr>
          <a:xfrm>
            <a:off x="7606150" y="2815800"/>
            <a:ext cx="1444326" cy="2118200"/>
          </a:xfrm>
          <a:prstGeom prst="rect">
            <a:avLst/>
          </a:prstGeom>
          <a:noFill/>
          <a:ln>
            <a:noFill/>
          </a:ln>
        </p:spPr>
      </p:pic>
      <p:pic>
        <p:nvPicPr>
          <p:cNvPr id="107" name="Shape 107"/>
          <p:cNvPicPr preferRelativeResize="0"/>
          <p:nvPr/>
        </p:nvPicPr>
        <p:blipFill>
          <a:blip r:embed="rId5">
            <a:alphaModFix/>
          </a:blip>
          <a:stretch>
            <a:fillRect/>
          </a:stretch>
        </p:blipFill>
        <p:spPr>
          <a:xfrm>
            <a:off x="5320775" y="167688"/>
            <a:ext cx="1789325" cy="2559924"/>
          </a:xfrm>
          <a:prstGeom prst="rect">
            <a:avLst/>
          </a:prstGeom>
          <a:noFill/>
          <a:ln>
            <a:noFill/>
          </a:ln>
        </p:spPr>
      </p:pic>
      <p:pic>
        <p:nvPicPr>
          <p:cNvPr id="108" name="Shape 108"/>
          <p:cNvPicPr preferRelativeResize="0"/>
          <p:nvPr/>
        </p:nvPicPr>
        <p:blipFill>
          <a:blip r:embed="rId6">
            <a:alphaModFix/>
          </a:blip>
          <a:stretch>
            <a:fillRect/>
          </a:stretch>
        </p:blipFill>
        <p:spPr>
          <a:xfrm>
            <a:off x="7250119" y="123369"/>
            <a:ext cx="1634150" cy="2458749"/>
          </a:xfrm>
          <a:prstGeom prst="rect">
            <a:avLst/>
          </a:prstGeom>
          <a:noFill/>
          <a:ln>
            <a:noFill/>
          </a:ln>
        </p:spPr>
      </p:pic>
      <p:sp>
        <p:nvSpPr>
          <p:cNvPr id="109" name="Shape 109" descr="Woodson reads from her book &quot;Peace, Locomotion.&quot; The book is written as a series of letters from a brother to his sister, while they are living apart." title="Excerpt from &quot;Peace,  Locomotion&quot;">
            <a:hlinkClick r:id="rId7"/>
          </p:cNvPr>
          <p:cNvSpPr/>
          <p:nvPr/>
        </p:nvSpPr>
        <p:spPr>
          <a:xfrm>
            <a:off x="4019125" y="706007"/>
            <a:ext cx="1634150" cy="1225618"/>
          </a:xfrm>
          <a:prstGeom prst="rect">
            <a:avLst/>
          </a:prstGeom>
          <a:blipFill>
            <a:blip r:embed="rId8">
              <a:alphaModFix/>
            </a:blip>
            <a:stretch>
              <a:fillRect/>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1550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u="sng">
                <a:solidFill>
                  <a:schemeClr val="hlink"/>
                </a:solidFill>
                <a:latin typeface="Times New Roman"/>
                <a:ea typeface="Times New Roman"/>
                <a:cs typeface="Times New Roman"/>
                <a:sym typeface="Times New Roman"/>
                <a:hlinkClick r:id="rId3"/>
              </a:rPr>
              <a:t>Jason Reynolds</a:t>
            </a:r>
            <a:endParaRPr sz="3000">
              <a:latin typeface="Times New Roman"/>
              <a:ea typeface="Times New Roman"/>
              <a:cs typeface="Times New Roman"/>
              <a:sym typeface="Times New Roman"/>
            </a:endParaRPr>
          </a:p>
        </p:txBody>
      </p:sp>
      <p:sp>
        <p:nvSpPr>
          <p:cNvPr id="115" name="Shape 115"/>
          <p:cNvSpPr txBox="1">
            <a:spLocks noGrp="1"/>
          </p:cNvSpPr>
          <p:nvPr>
            <p:ph type="body" idx="1"/>
          </p:nvPr>
        </p:nvSpPr>
        <p:spPr>
          <a:xfrm>
            <a:off x="311700" y="863550"/>
            <a:ext cx="4554600" cy="3416400"/>
          </a:xfrm>
          <a:prstGeom prst="rect">
            <a:avLst/>
          </a:prstGeom>
        </p:spPr>
        <p:txBody>
          <a:bodyPr spcFirstLastPara="1" wrap="square" lIns="91425" tIns="91425" rIns="91425" bIns="91425" anchor="t" anchorCtr="0">
            <a:noAutofit/>
          </a:bodyPr>
          <a:lstStyle/>
          <a:p>
            <a:pPr marL="0" lvl="0" indent="457200">
              <a:spcBef>
                <a:spcPts val="0"/>
              </a:spcBef>
              <a:spcAft>
                <a:spcPts val="0"/>
              </a:spcAft>
              <a:buNone/>
            </a:pPr>
            <a:r>
              <a:rPr lang="en">
                <a:solidFill>
                  <a:srgbClr val="000000"/>
                </a:solidFill>
                <a:latin typeface="Times New Roman"/>
                <a:ea typeface="Times New Roman"/>
                <a:cs typeface="Times New Roman"/>
                <a:sym typeface="Times New Roman"/>
              </a:rPr>
              <a:t>Jason Reynolds is a young adult novelist best known for his award winning books, </a:t>
            </a:r>
            <a:r>
              <a:rPr lang="en" i="1">
                <a:solidFill>
                  <a:srgbClr val="000000"/>
                </a:solidFill>
                <a:latin typeface="Times New Roman"/>
                <a:ea typeface="Times New Roman"/>
                <a:cs typeface="Times New Roman"/>
                <a:sym typeface="Times New Roman"/>
              </a:rPr>
              <a:t>When I Was The Greatest </a:t>
            </a:r>
            <a:r>
              <a:rPr lang="en">
                <a:solidFill>
                  <a:srgbClr val="000000"/>
                </a:solidFill>
                <a:latin typeface="Times New Roman"/>
                <a:ea typeface="Times New Roman"/>
                <a:cs typeface="Times New Roman"/>
                <a:sym typeface="Times New Roman"/>
              </a:rPr>
              <a:t>and </a:t>
            </a:r>
            <a:r>
              <a:rPr lang="en" i="1">
                <a:solidFill>
                  <a:srgbClr val="000000"/>
                </a:solidFill>
                <a:latin typeface="Times New Roman"/>
                <a:ea typeface="Times New Roman"/>
                <a:cs typeface="Times New Roman"/>
                <a:sym typeface="Times New Roman"/>
              </a:rPr>
              <a:t>Ghost. </a:t>
            </a:r>
            <a:r>
              <a:rPr lang="en">
                <a:solidFill>
                  <a:srgbClr val="000000"/>
                </a:solidFill>
                <a:latin typeface="Times New Roman"/>
                <a:ea typeface="Times New Roman"/>
                <a:cs typeface="Times New Roman"/>
                <a:sym typeface="Times New Roman"/>
              </a:rPr>
              <a:t>He’s won the NAACP Image Award for Outstanding Literary Work for Youth/Teens. </a:t>
            </a:r>
            <a:endParaRPr>
              <a:solidFill>
                <a:srgbClr val="000000"/>
              </a:solidFill>
              <a:latin typeface="Times New Roman"/>
              <a:ea typeface="Times New Roman"/>
              <a:cs typeface="Times New Roman"/>
              <a:sym typeface="Times New Roman"/>
            </a:endParaRPr>
          </a:p>
          <a:p>
            <a:pPr marL="0" lvl="0" indent="457200" rtl="0">
              <a:spcBef>
                <a:spcPts val="1600"/>
              </a:spcBef>
              <a:spcAft>
                <a:spcPts val="0"/>
              </a:spcAft>
              <a:buNone/>
            </a:pPr>
            <a:r>
              <a:rPr lang="en">
                <a:solidFill>
                  <a:srgbClr val="000000"/>
                </a:solidFill>
                <a:latin typeface="Times New Roman"/>
                <a:ea typeface="Times New Roman"/>
                <a:cs typeface="Times New Roman"/>
                <a:sym typeface="Times New Roman"/>
              </a:rPr>
              <a:t>Every Christmas growing up, Jason’s grandma would give him books as a gift, which lead him to have a love for poetry at only eight years old. He was first drawn to writing by Queen Latifah’s artistry in her album </a:t>
            </a:r>
            <a:r>
              <a:rPr lang="en" i="1">
                <a:solidFill>
                  <a:srgbClr val="000000"/>
                </a:solidFill>
                <a:latin typeface="Times New Roman"/>
                <a:ea typeface="Times New Roman"/>
                <a:cs typeface="Times New Roman"/>
                <a:sym typeface="Times New Roman"/>
              </a:rPr>
              <a:t>Black Reign. </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a:solidFill>
                  <a:srgbClr val="000000"/>
                </a:solidFill>
                <a:latin typeface="Times New Roman"/>
                <a:ea typeface="Times New Roman"/>
                <a:cs typeface="Times New Roman"/>
                <a:sym typeface="Times New Roman"/>
              </a:rPr>
              <a:t>For more info about Jason</a:t>
            </a:r>
            <a:r>
              <a:rPr lang="en" u="sng">
                <a:solidFill>
                  <a:srgbClr val="000000"/>
                </a:solidFill>
                <a:latin typeface="Times New Roman"/>
                <a:ea typeface="Times New Roman"/>
                <a:cs typeface="Times New Roman"/>
                <a:sym typeface="Times New Roman"/>
                <a:hlinkClick r:id="rId4"/>
              </a:rPr>
              <a:t> </a:t>
            </a:r>
            <a:r>
              <a:rPr lang="en" u="sng">
                <a:solidFill>
                  <a:srgbClr val="0000FF"/>
                </a:solidFill>
                <a:latin typeface="Times New Roman"/>
                <a:ea typeface="Times New Roman"/>
                <a:cs typeface="Times New Roman"/>
                <a:sym typeface="Times New Roman"/>
                <a:hlinkClick r:id="rId4"/>
              </a:rPr>
              <a:t>check this out.</a:t>
            </a:r>
            <a:r>
              <a:rPr lang="en">
                <a:solidFill>
                  <a:srgbClr val="0000FF"/>
                </a:solidFill>
                <a:latin typeface="Times New Roman"/>
                <a:ea typeface="Times New Roman"/>
                <a:cs typeface="Times New Roman"/>
                <a:sym typeface="Times New Roman"/>
              </a:rPr>
              <a:t> </a:t>
            </a:r>
            <a:endParaRPr>
              <a:solidFill>
                <a:srgbClr val="0000FF"/>
              </a:solidFill>
              <a:latin typeface="Times New Roman"/>
              <a:ea typeface="Times New Roman"/>
              <a:cs typeface="Times New Roman"/>
              <a:sym typeface="Times New Roman"/>
            </a:endParaRPr>
          </a:p>
          <a:p>
            <a:pPr marL="0" lvl="0" indent="0">
              <a:spcBef>
                <a:spcPts val="1600"/>
              </a:spcBef>
              <a:spcAft>
                <a:spcPts val="0"/>
              </a:spcAft>
              <a:buNone/>
            </a:pPr>
            <a:endParaRPr>
              <a:latin typeface="Times New Roman"/>
              <a:ea typeface="Times New Roman"/>
              <a:cs typeface="Times New Roman"/>
              <a:sym typeface="Times New Roman"/>
            </a:endParaRPr>
          </a:p>
          <a:p>
            <a:pPr marL="0" lvl="0" indent="0">
              <a:spcBef>
                <a:spcPts val="1600"/>
              </a:spcBef>
              <a:spcAft>
                <a:spcPts val="1600"/>
              </a:spcAft>
              <a:buNone/>
            </a:pPr>
            <a:endParaRPr>
              <a:latin typeface="Times New Roman"/>
              <a:ea typeface="Times New Roman"/>
              <a:cs typeface="Times New Roman"/>
              <a:sym typeface="Times New Roman"/>
            </a:endParaRPr>
          </a:p>
        </p:txBody>
      </p:sp>
      <p:pic>
        <p:nvPicPr>
          <p:cNvPr id="116" name="Shape 116" descr="Image result for jason reynolds"/>
          <p:cNvPicPr preferRelativeResize="0"/>
          <p:nvPr/>
        </p:nvPicPr>
        <p:blipFill>
          <a:blip r:embed="rId5">
            <a:alphaModFix/>
          </a:blip>
          <a:stretch>
            <a:fillRect/>
          </a:stretch>
        </p:blipFill>
        <p:spPr>
          <a:xfrm>
            <a:off x="6028750" y="155075"/>
            <a:ext cx="2619375" cy="1743075"/>
          </a:xfrm>
          <a:prstGeom prst="rect">
            <a:avLst/>
          </a:prstGeom>
          <a:noFill/>
          <a:ln>
            <a:noFill/>
          </a:ln>
        </p:spPr>
      </p:pic>
      <p:pic>
        <p:nvPicPr>
          <p:cNvPr id="117" name="Shape 117" descr="Image result for jason reynolds"/>
          <p:cNvPicPr preferRelativeResize="0"/>
          <p:nvPr/>
        </p:nvPicPr>
        <p:blipFill>
          <a:blip r:embed="rId6">
            <a:alphaModFix/>
          </a:blip>
          <a:stretch>
            <a:fillRect/>
          </a:stretch>
        </p:blipFill>
        <p:spPr>
          <a:xfrm>
            <a:off x="5147625" y="3568100"/>
            <a:ext cx="3028950" cy="1514475"/>
          </a:xfrm>
          <a:prstGeom prst="rect">
            <a:avLst/>
          </a:prstGeom>
          <a:noFill/>
          <a:ln>
            <a:noFill/>
          </a:ln>
        </p:spPr>
      </p:pic>
      <p:pic>
        <p:nvPicPr>
          <p:cNvPr id="118" name="Shape 118" descr="Image result for jason reynolds"/>
          <p:cNvPicPr preferRelativeResize="0"/>
          <p:nvPr/>
        </p:nvPicPr>
        <p:blipFill>
          <a:blip r:embed="rId7">
            <a:alphaModFix/>
          </a:blip>
          <a:stretch>
            <a:fillRect/>
          </a:stretch>
        </p:blipFill>
        <p:spPr>
          <a:xfrm>
            <a:off x="4863638" y="2082800"/>
            <a:ext cx="1114425" cy="1685925"/>
          </a:xfrm>
          <a:prstGeom prst="rect">
            <a:avLst/>
          </a:prstGeom>
          <a:noFill/>
          <a:ln>
            <a:noFill/>
          </a:ln>
        </p:spPr>
      </p:pic>
      <p:sp>
        <p:nvSpPr>
          <p:cNvPr id="119" name="Shape 119"/>
          <p:cNvSpPr txBox="1"/>
          <p:nvPr/>
        </p:nvSpPr>
        <p:spPr>
          <a:xfrm>
            <a:off x="4735050" y="1611975"/>
            <a:ext cx="1371600" cy="45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0" name="Shape 120"/>
          <p:cNvSpPr txBox="1"/>
          <p:nvPr/>
        </p:nvSpPr>
        <p:spPr>
          <a:xfrm>
            <a:off x="3882850" y="4742200"/>
            <a:ext cx="5168700" cy="41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1" name="Shape 121" descr="Jason Reynolds opens up about the importance of writing for a &quot;young adult&quot; audience, citing &quot;Catcher in the Rye&quot; and &quot;To Kill a Mockingbird.&quot;  For full schedule and more videos go to BUILDseries.com  Follow us: TWITTER: https://www.twitter.com/BUILDseriesNYC FACEBOOK: https://www.facebook.com/BUILDseriesNYC INSTAGRAM: https://www.instagram.com/BUILDseriesNYC SNAPCHAT: BUILDseriesNYC TUMBLR: https://build.tumblr.com" title="Jason Reynolds Breaks Down The Stigma Behind Being A “Young Adult” Author">
            <a:hlinkClick r:id="rId8"/>
          </p:cNvPr>
          <p:cNvSpPr/>
          <p:nvPr/>
        </p:nvSpPr>
        <p:spPr>
          <a:xfrm>
            <a:off x="6294925" y="1701250"/>
            <a:ext cx="2756624" cy="2067475"/>
          </a:xfrm>
          <a:prstGeom prst="rect">
            <a:avLst/>
          </a:prstGeom>
          <a:blipFill>
            <a:blip r:embed="rId9">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49875" y="279900"/>
            <a:ext cx="34347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u="sng">
                <a:solidFill>
                  <a:schemeClr val="accent5"/>
                </a:solidFill>
                <a:latin typeface="Architects Daughter"/>
                <a:ea typeface="Architects Daughter"/>
                <a:cs typeface="Architects Daughter"/>
                <a:sym typeface="Architects Daughter"/>
                <a:hlinkClick r:id="rId3"/>
              </a:rPr>
              <a:t>Angie  Thomas</a:t>
            </a:r>
            <a:endParaRPr sz="3600">
              <a:solidFill>
                <a:schemeClr val="accent5"/>
              </a:solidFill>
              <a:latin typeface="Architects Daughter"/>
              <a:ea typeface="Architects Daughter"/>
              <a:cs typeface="Architects Daughter"/>
              <a:sym typeface="Architects Daughter"/>
            </a:endParaRPr>
          </a:p>
        </p:txBody>
      </p:sp>
      <p:sp>
        <p:nvSpPr>
          <p:cNvPr id="127" name="Shape 127"/>
          <p:cNvSpPr txBox="1">
            <a:spLocks noGrp="1"/>
          </p:cNvSpPr>
          <p:nvPr>
            <p:ph type="body" idx="1"/>
          </p:nvPr>
        </p:nvSpPr>
        <p:spPr>
          <a:xfrm>
            <a:off x="311700" y="1152475"/>
            <a:ext cx="3681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600" b="1">
                <a:solidFill>
                  <a:srgbClr val="000000"/>
                </a:solidFill>
                <a:latin typeface="Comfortaa"/>
                <a:ea typeface="Comfortaa"/>
                <a:cs typeface="Comfortaa"/>
                <a:sym typeface="Comfortaa"/>
              </a:rPr>
              <a:t>Born and raised in Jackson, Mississippi</a:t>
            </a:r>
            <a:endParaRPr sz="1600" b="1">
              <a:solidFill>
                <a:srgbClr val="000000"/>
              </a:solidFill>
              <a:latin typeface="Comfortaa"/>
              <a:ea typeface="Comfortaa"/>
              <a:cs typeface="Comfortaa"/>
              <a:sym typeface="Comfortaa"/>
            </a:endParaRPr>
          </a:p>
          <a:p>
            <a:pPr marL="0" lvl="0" indent="0">
              <a:spcBef>
                <a:spcPts val="1600"/>
              </a:spcBef>
              <a:spcAft>
                <a:spcPts val="0"/>
              </a:spcAft>
              <a:buNone/>
            </a:pPr>
            <a:r>
              <a:rPr lang="en" sz="1600" b="1">
                <a:solidFill>
                  <a:srgbClr val="000000"/>
                </a:solidFill>
                <a:latin typeface="Comfortaa"/>
                <a:ea typeface="Comfortaa"/>
                <a:cs typeface="Comfortaa"/>
                <a:sym typeface="Comfortaa"/>
              </a:rPr>
              <a:t>Former teen rapper who had an article in </a:t>
            </a:r>
            <a:r>
              <a:rPr lang="en" sz="1600" b="1" i="1">
                <a:solidFill>
                  <a:srgbClr val="000000"/>
                </a:solidFill>
                <a:latin typeface="Comfortaa"/>
                <a:ea typeface="Comfortaa"/>
                <a:cs typeface="Comfortaa"/>
                <a:sym typeface="Comfortaa"/>
              </a:rPr>
              <a:t>Right-On Magazine</a:t>
            </a:r>
            <a:endParaRPr sz="1600" b="1" i="1">
              <a:solidFill>
                <a:srgbClr val="000000"/>
              </a:solidFill>
              <a:latin typeface="Comfortaa"/>
              <a:ea typeface="Comfortaa"/>
              <a:cs typeface="Comfortaa"/>
              <a:sym typeface="Comfortaa"/>
            </a:endParaRPr>
          </a:p>
          <a:p>
            <a:pPr marL="0" lvl="0" indent="0">
              <a:spcBef>
                <a:spcPts val="1600"/>
              </a:spcBef>
              <a:spcAft>
                <a:spcPts val="0"/>
              </a:spcAft>
              <a:buNone/>
            </a:pPr>
            <a:r>
              <a:rPr lang="en" sz="1600" b="1">
                <a:solidFill>
                  <a:srgbClr val="000000"/>
                </a:solidFill>
                <a:latin typeface="Comfortaa"/>
                <a:ea typeface="Comfortaa"/>
                <a:cs typeface="Comfortaa"/>
                <a:sym typeface="Comfortaa"/>
              </a:rPr>
              <a:t>Has a BFA in Creative Writing from Belhaven University </a:t>
            </a:r>
            <a:endParaRPr sz="1600" b="1">
              <a:solidFill>
                <a:srgbClr val="000000"/>
              </a:solidFill>
              <a:latin typeface="Comfortaa"/>
              <a:ea typeface="Comfortaa"/>
              <a:cs typeface="Comfortaa"/>
              <a:sym typeface="Comfortaa"/>
            </a:endParaRPr>
          </a:p>
          <a:p>
            <a:pPr marL="0" lvl="0" indent="0">
              <a:spcBef>
                <a:spcPts val="1600"/>
              </a:spcBef>
              <a:spcAft>
                <a:spcPts val="1600"/>
              </a:spcAft>
              <a:buNone/>
            </a:pPr>
            <a:r>
              <a:rPr lang="en" sz="1600" b="1">
                <a:solidFill>
                  <a:srgbClr val="000000"/>
                </a:solidFill>
                <a:latin typeface="Comfortaa"/>
                <a:ea typeface="Comfortaa"/>
                <a:cs typeface="Comfortaa"/>
                <a:sym typeface="Comfortaa"/>
              </a:rPr>
              <a:t>Debut novel, </a:t>
            </a:r>
            <a:r>
              <a:rPr lang="en" sz="1600" b="1" i="1">
                <a:solidFill>
                  <a:srgbClr val="000000"/>
                </a:solidFill>
                <a:latin typeface="Comfortaa"/>
                <a:ea typeface="Comfortaa"/>
                <a:cs typeface="Comfortaa"/>
                <a:sym typeface="Comfortaa"/>
              </a:rPr>
              <a:t>The Hate You Give, </a:t>
            </a:r>
            <a:r>
              <a:rPr lang="en" sz="1600" b="1">
                <a:solidFill>
                  <a:srgbClr val="000000"/>
                </a:solidFill>
                <a:latin typeface="Comfortaa"/>
                <a:ea typeface="Comfortaa"/>
                <a:cs typeface="Comfortaa"/>
                <a:sym typeface="Comfortaa"/>
              </a:rPr>
              <a:t>is #1 New York Times Bestseller</a:t>
            </a:r>
            <a:endParaRPr sz="1600" b="1">
              <a:solidFill>
                <a:srgbClr val="000000"/>
              </a:solidFill>
              <a:latin typeface="Comfortaa"/>
              <a:ea typeface="Comfortaa"/>
              <a:cs typeface="Comfortaa"/>
              <a:sym typeface="Comfortaa"/>
            </a:endParaRPr>
          </a:p>
        </p:txBody>
      </p:sp>
      <p:sp>
        <p:nvSpPr>
          <p:cNvPr id="128" name="Shape 128" descr="This powerful novel had an equally powerful start, and Angie Thomas is here to tell the world all about it.   Catch up on our MP! Books playlist over on Maximum Pop: https://www.youtube.com/playlist?list...  For more booktacular updates:  📕 MP! Books - www.maximumpop.co.uk/category/books/ 📗 Twitter - @maximumpopbooks 📘 Facebook - MaxPopBooks 📙 Instagram - @maximumpopbooks" title="Angie Thomas reveals the inspiration behind the stunning 'The Hate U Give'">
            <a:hlinkClick r:id="rId4"/>
          </p:cNvPr>
          <p:cNvSpPr/>
          <p:nvPr/>
        </p:nvSpPr>
        <p:spPr>
          <a:xfrm>
            <a:off x="5591625" y="279900"/>
            <a:ext cx="3240674" cy="2430500"/>
          </a:xfrm>
          <a:prstGeom prst="rect">
            <a:avLst/>
          </a:prstGeom>
          <a:blipFill>
            <a:blip r:embed="rId5">
              <a:alphaModFix/>
            </a:blip>
            <a:stretch>
              <a:fillRect/>
            </a:stretch>
          </a:blipFill>
          <a:ln>
            <a:noFill/>
          </a:ln>
        </p:spPr>
      </p:sp>
      <p:pic>
        <p:nvPicPr>
          <p:cNvPr id="129" name="Shape 129"/>
          <p:cNvPicPr preferRelativeResize="0"/>
          <p:nvPr/>
        </p:nvPicPr>
        <p:blipFill>
          <a:blip r:embed="rId6">
            <a:alphaModFix/>
          </a:blip>
          <a:stretch>
            <a:fillRect/>
          </a:stretch>
        </p:blipFill>
        <p:spPr>
          <a:xfrm>
            <a:off x="3993602" y="2710400"/>
            <a:ext cx="1440822" cy="2176597"/>
          </a:xfrm>
          <a:prstGeom prst="rect">
            <a:avLst/>
          </a:prstGeom>
          <a:noFill/>
          <a:ln>
            <a:noFill/>
          </a:ln>
        </p:spPr>
      </p:pic>
      <p:pic>
        <p:nvPicPr>
          <p:cNvPr id="130" name="Shape 130"/>
          <p:cNvPicPr preferRelativeResize="0"/>
          <p:nvPr/>
        </p:nvPicPr>
        <p:blipFill>
          <a:blip r:embed="rId7">
            <a:alphaModFix/>
          </a:blip>
          <a:stretch>
            <a:fillRect/>
          </a:stretch>
        </p:blipFill>
        <p:spPr>
          <a:xfrm>
            <a:off x="7338875" y="2893225"/>
            <a:ext cx="1493425" cy="1993775"/>
          </a:xfrm>
          <a:prstGeom prst="rect">
            <a:avLst/>
          </a:prstGeom>
          <a:noFill/>
          <a:ln>
            <a:noFill/>
          </a:ln>
        </p:spPr>
      </p:pic>
      <p:pic>
        <p:nvPicPr>
          <p:cNvPr id="131" name="Shape 131"/>
          <p:cNvPicPr preferRelativeResize="0"/>
          <p:nvPr/>
        </p:nvPicPr>
        <p:blipFill>
          <a:blip r:embed="rId8">
            <a:alphaModFix/>
          </a:blip>
          <a:stretch>
            <a:fillRect/>
          </a:stretch>
        </p:blipFill>
        <p:spPr>
          <a:xfrm>
            <a:off x="5477813" y="3026026"/>
            <a:ext cx="1728174" cy="1728174"/>
          </a:xfrm>
          <a:prstGeom prst="rect">
            <a:avLst/>
          </a:prstGeom>
          <a:noFill/>
          <a:ln>
            <a:noFill/>
          </a:ln>
        </p:spPr>
      </p:pic>
      <p:pic>
        <p:nvPicPr>
          <p:cNvPr id="132" name="Shape 132"/>
          <p:cNvPicPr preferRelativeResize="0"/>
          <p:nvPr/>
        </p:nvPicPr>
        <p:blipFill>
          <a:blip r:embed="rId9">
            <a:alphaModFix/>
          </a:blip>
          <a:stretch>
            <a:fillRect/>
          </a:stretch>
        </p:blipFill>
        <p:spPr>
          <a:xfrm>
            <a:off x="3832150" y="598250"/>
            <a:ext cx="1611925" cy="1892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latin typeface="Average"/>
                <a:ea typeface="Average"/>
                <a:cs typeface="Average"/>
                <a:sym typeface="Average"/>
                <a:hlinkClick r:id="rId3"/>
              </a:rPr>
              <a:t>Toni Morrison</a:t>
            </a:r>
            <a:endParaRPr>
              <a:latin typeface="Average"/>
              <a:ea typeface="Average"/>
              <a:cs typeface="Average"/>
              <a:sym typeface="Average"/>
            </a:endParaRPr>
          </a:p>
        </p:txBody>
      </p:sp>
      <p:sp>
        <p:nvSpPr>
          <p:cNvPr id="138" name="Shape 138"/>
          <p:cNvSpPr txBox="1">
            <a:spLocks noGrp="1"/>
          </p:cNvSpPr>
          <p:nvPr>
            <p:ph type="body" idx="1"/>
          </p:nvPr>
        </p:nvSpPr>
        <p:spPr>
          <a:xfrm>
            <a:off x="311700" y="1152475"/>
            <a:ext cx="24465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0000"/>
                </a:solidFill>
                <a:latin typeface="Average"/>
                <a:ea typeface="Average"/>
                <a:cs typeface="Average"/>
                <a:sym typeface="Average"/>
              </a:rPr>
              <a:t>Born in Lorain, OH,  and is now 86 years old</a:t>
            </a:r>
            <a:endParaRPr b="1">
              <a:solidFill>
                <a:srgbClr val="000000"/>
              </a:solidFill>
              <a:latin typeface="Average"/>
              <a:ea typeface="Average"/>
              <a:cs typeface="Average"/>
              <a:sym typeface="Average"/>
            </a:endParaRPr>
          </a:p>
          <a:p>
            <a:pPr marL="0" lvl="0" indent="0">
              <a:spcBef>
                <a:spcPts val="1600"/>
              </a:spcBef>
              <a:spcAft>
                <a:spcPts val="0"/>
              </a:spcAft>
              <a:buNone/>
            </a:pPr>
            <a:r>
              <a:rPr lang="en" b="1">
                <a:solidFill>
                  <a:srgbClr val="000000"/>
                </a:solidFill>
                <a:latin typeface="Average"/>
                <a:ea typeface="Average"/>
                <a:cs typeface="Average"/>
                <a:sym typeface="Average"/>
              </a:rPr>
              <a:t>Won the Nobel Prize in Literature in 1993 </a:t>
            </a:r>
            <a:endParaRPr b="1">
              <a:solidFill>
                <a:srgbClr val="000000"/>
              </a:solidFill>
              <a:latin typeface="Average"/>
              <a:ea typeface="Average"/>
              <a:cs typeface="Average"/>
              <a:sym typeface="Average"/>
            </a:endParaRPr>
          </a:p>
          <a:p>
            <a:pPr marL="0" lvl="0" indent="0">
              <a:spcBef>
                <a:spcPts val="1600"/>
              </a:spcBef>
              <a:spcAft>
                <a:spcPts val="1600"/>
              </a:spcAft>
              <a:buNone/>
            </a:pPr>
            <a:r>
              <a:rPr lang="en" b="1">
                <a:solidFill>
                  <a:srgbClr val="000000"/>
                </a:solidFill>
                <a:latin typeface="Average"/>
                <a:ea typeface="Average"/>
                <a:cs typeface="Average"/>
                <a:sym typeface="Average"/>
              </a:rPr>
              <a:t>Won the Pulitzer Prize for her book </a:t>
            </a:r>
            <a:r>
              <a:rPr lang="en" b="1" i="1">
                <a:solidFill>
                  <a:srgbClr val="000000"/>
                </a:solidFill>
                <a:latin typeface="Average"/>
                <a:ea typeface="Average"/>
                <a:cs typeface="Average"/>
                <a:sym typeface="Average"/>
              </a:rPr>
              <a:t>Beloved</a:t>
            </a:r>
            <a:endParaRPr b="1" i="1">
              <a:solidFill>
                <a:srgbClr val="000000"/>
              </a:solidFill>
              <a:latin typeface="Average"/>
              <a:ea typeface="Average"/>
              <a:cs typeface="Average"/>
              <a:sym typeface="Average"/>
            </a:endParaRPr>
          </a:p>
        </p:txBody>
      </p:sp>
      <p:pic>
        <p:nvPicPr>
          <p:cNvPr id="139" name="Shape 139"/>
          <p:cNvPicPr preferRelativeResize="0"/>
          <p:nvPr/>
        </p:nvPicPr>
        <p:blipFill>
          <a:blip r:embed="rId4">
            <a:alphaModFix/>
          </a:blip>
          <a:stretch>
            <a:fillRect/>
          </a:stretch>
        </p:blipFill>
        <p:spPr>
          <a:xfrm>
            <a:off x="6421000" y="686013"/>
            <a:ext cx="1143000" cy="1743075"/>
          </a:xfrm>
          <a:prstGeom prst="rect">
            <a:avLst/>
          </a:prstGeom>
          <a:noFill/>
          <a:ln>
            <a:noFill/>
          </a:ln>
        </p:spPr>
      </p:pic>
      <p:pic>
        <p:nvPicPr>
          <p:cNvPr id="140" name="Shape 140"/>
          <p:cNvPicPr preferRelativeResize="0"/>
          <p:nvPr/>
        </p:nvPicPr>
        <p:blipFill>
          <a:blip r:embed="rId5">
            <a:alphaModFix/>
          </a:blip>
          <a:stretch>
            <a:fillRect/>
          </a:stretch>
        </p:blipFill>
        <p:spPr>
          <a:xfrm>
            <a:off x="6421000" y="2825788"/>
            <a:ext cx="1143000" cy="1743075"/>
          </a:xfrm>
          <a:prstGeom prst="rect">
            <a:avLst/>
          </a:prstGeom>
          <a:noFill/>
          <a:ln>
            <a:noFill/>
          </a:ln>
        </p:spPr>
      </p:pic>
      <p:pic>
        <p:nvPicPr>
          <p:cNvPr id="141" name="Shape 141"/>
          <p:cNvPicPr preferRelativeResize="0"/>
          <p:nvPr/>
        </p:nvPicPr>
        <p:blipFill>
          <a:blip r:embed="rId6">
            <a:alphaModFix/>
          </a:blip>
          <a:stretch>
            <a:fillRect/>
          </a:stretch>
        </p:blipFill>
        <p:spPr>
          <a:xfrm>
            <a:off x="7689300" y="2825788"/>
            <a:ext cx="1143000" cy="1743075"/>
          </a:xfrm>
          <a:prstGeom prst="rect">
            <a:avLst/>
          </a:prstGeom>
          <a:noFill/>
          <a:ln>
            <a:noFill/>
          </a:ln>
        </p:spPr>
      </p:pic>
      <p:pic>
        <p:nvPicPr>
          <p:cNvPr id="142" name="Shape 142"/>
          <p:cNvPicPr preferRelativeResize="0"/>
          <p:nvPr/>
        </p:nvPicPr>
        <p:blipFill>
          <a:blip r:embed="rId7">
            <a:alphaModFix/>
          </a:blip>
          <a:stretch>
            <a:fillRect/>
          </a:stretch>
        </p:blipFill>
        <p:spPr>
          <a:xfrm>
            <a:off x="7689300" y="686013"/>
            <a:ext cx="1143000" cy="1743075"/>
          </a:xfrm>
          <a:prstGeom prst="rect">
            <a:avLst/>
          </a:prstGeom>
          <a:noFill/>
          <a:ln>
            <a:noFill/>
          </a:ln>
        </p:spPr>
      </p:pic>
      <p:sp>
        <p:nvSpPr>
          <p:cNvPr id="143" name="Shape 143" descr="The author discusses her new novel and the election of Barack Obama with Sam Tanenhaus, the editor of the Book Review.  Subscribe to the Times Video newsletter for free and get a handpicked selection of the best videos from The New York Times every week: http://bit.ly/timesvideonewsletter  Subscribe on YouTube: http://bit.ly/U8Ys7n  Watch more videos at: http://nytimes.com/video   ---------------------------------------------------------------   Want more from The New York Times?   Twitter: https://twitter.com/nytvideo   Facebook: https://www.facebook.com/nytimes   Google+: https://plus.google.com/+nytimes/   Whether it's reporting on conflicts abroad and political divisions at home, or covering the latest style trends and scientific developments, New York Times video journalists provide a revealing and unforgettable view of the world. It's all the news that's fit to watch. On YouTube.   A Conversation With Toni Morrison - NYTimes.com/videohttp://www.youtube.com/user/TheNewYorkTimes" title="A Conversation With Toni Morrison | The New York Times">
            <a:hlinkClick r:id="rId8"/>
          </p:cNvPr>
          <p:cNvSpPr/>
          <p:nvPr/>
        </p:nvSpPr>
        <p:spPr>
          <a:xfrm>
            <a:off x="2883500" y="1292175"/>
            <a:ext cx="3412200" cy="2559150"/>
          </a:xfrm>
          <a:prstGeom prst="rect">
            <a:avLst/>
          </a:prstGeom>
          <a:blipFill>
            <a:blip r:embed="rId9">
              <a:alphaModFix/>
            </a:blip>
            <a:stretch>
              <a:fillRect/>
            </a:stretch>
          </a:blipFill>
          <a:ln>
            <a:noFill/>
          </a:ln>
        </p:spPr>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651</Words>
  <Application>Microsoft Office PowerPoint</Application>
  <PresentationFormat>On-screen Show (16:9)</PresentationFormat>
  <Paragraphs>77</Paragraphs>
  <Slides>11</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Comfortaa</vt:lpstr>
      <vt:lpstr>Anton</vt:lpstr>
      <vt:lpstr>Georgia</vt:lpstr>
      <vt:lpstr>Questrial</vt:lpstr>
      <vt:lpstr>Architects Daughter</vt:lpstr>
      <vt:lpstr>Merriweather</vt:lpstr>
      <vt:lpstr>Times New Roman</vt:lpstr>
      <vt:lpstr>Antic Slab</vt:lpstr>
      <vt:lpstr>Average</vt:lpstr>
      <vt:lpstr>Domine</vt:lpstr>
      <vt:lpstr>Arial</vt:lpstr>
      <vt:lpstr>Simple Light</vt:lpstr>
      <vt:lpstr>AFRICAN AMERICAN READ- IN</vt:lpstr>
      <vt:lpstr>ALICE WALKER</vt:lpstr>
      <vt:lpstr>Ta-Nehisi Coates</vt:lpstr>
      <vt:lpstr>Maya Angelou</vt:lpstr>
      <vt:lpstr>Walter Dean Myers</vt:lpstr>
      <vt:lpstr>Jacqueline Woodson  </vt:lpstr>
      <vt:lpstr>Jason Reynolds</vt:lpstr>
      <vt:lpstr>Angie  Thomas</vt:lpstr>
      <vt:lpstr>Toni Morrison</vt:lpstr>
      <vt:lpstr>Rita Dove </vt:lpstr>
      <vt:lpstr>Nikki Giovanni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AMERICAN READ- IN</dc:title>
  <dc:creator>SigmaTauDelta</dc:creator>
  <cp:lastModifiedBy>Katharine Mudd</cp:lastModifiedBy>
  <cp:revision>1</cp:revision>
  <dcterms:modified xsi:type="dcterms:W3CDTF">2018-02-22T15:35:49Z</dcterms:modified>
</cp:coreProperties>
</file>